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8" r:id="rId2"/>
    <p:sldId id="259" r:id="rId3"/>
    <p:sldId id="260" r:id="rId4"/>
    <p:sldId id="261" r:id="rId5"/>
    <p:sldId id="262" r:id="rId6"/>
    <p:sldId id="263" r:id="rId7"/>
    <p:sldId id="264" r:id="rId8"/>
    <p:sldId id="265" r:id="rId9"/>
    <p:sldId id="266" r:id="rId10"/>
    <p:sldId id="267" r:id="rId11"/>
    <p:sldId id="269"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68064A-632B-4EB3-AE99-DD541E70A624}" v="31" dt="2023-10-31T21:11:15.707"/>
    <p1510:client id="{1203A57A-4181-4E03-8E35-4FD0955B875E}" v="19" dt="2023-11-01T13:35:43.601"/>
    <p1510:client id="{4EAB3512-A495-443B-9509-2C1AE5950382}" v="1935" dt="2023-10-31T20:58:11.777"/>
    <p1510:client id="{97F6A8EB-C59D-4321-BB45-1C6B4D68BFD9}" v="67" dt="2023-11-01T06:24:58.263"/>
    <p1510:client id="{AAB0D0CB-F329-4FF3-966B-CCAA43CAFD60}" v="18" dt="2023-11-01T15:05:46.2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3e9f86c64e08f108" providerId="Windows Live" clId="Web-{AAB0D0CB-F329-4FF3-966B-CCAA43CAFD60}"/>
    <pc:docChg chg="modSld">
      <pc:chgData name="Guest User" userId="3e9f86c64e08f108" providerId="Windows Live" clId="Web-{AAB0D0CB-F329-4FF3-966B-CCAA43CAFD60}" dt="2023-11-01T15:05:44.666" v="16" actId="20577"/>
      <pc:docMkLst>
        <pc:docMk/>
      </pc:docMkLst>
      <pc:sldChg chg="modSp">
        <pc:chgData name="Guest User" userId="3e9f86c64e08f108" providerId="Windows Live" clId="Web-{AAB0D0CB-F329-4FF3-966B-CCAA43CAFD60}" dt="2023-11-01T15:05:44.666" v="16" actId="20577"/>
        <pc:sldMkLst>
          <pc:docMk/>
          <pc:sldMk cId="2494395504" sldId="259"/>
        </pc:sldMkLst>
        <pc:spChg chg="mod">
          <ac:chgData name="Guest User" userId="3e9f86c64e08f108" providerId="Windows Live" clId="Web-{AAB0D0CB-F329-4FF3-966B-CCAA43CAFD60}" dt="2023-11-01T15:05:44.666" v="16" actId="20577"/>
          <ac:spMkLst>
            <pc:docMk/>
            <pc:sldMk cId="2494395504" sldId="259"/>
            <ac:spMk id="4" creationId="{B609ECA9-A986-84BD-C318-80AC688C1E85}"/>
          </ac:spMkLst>
        </pc:spChg>
      </pc:sldChg>
    </pc:docChg>
  </pc:docChgLst>
  <pc:docChgLst>
    <pc:chgData name="Guest User" userId="3e9f86c64e08f108" providerId="Windows Live" clId="Web-{1203A57A-4181-4E03-8E35-4FD0955B875E}"/>
    <pc:docChg chg="modSld">
      <pc:chgData name="Guest User" userId="3e9f86c64e08f108" providerId="Windows Live" clId="Web-{1203A57A-4181-4E03-8E35-4FD0955B875E}" dt="2023-11-01T13:35:41.991" v="17" actId="20577"/>
      <pc:docMkLst>
        <pc:docMk/>
      </pc:docMkLst>
      <pc:sldChg chg="modSp">
        <pc:chgData name="Guest User" userId="3e9f86c64e08f108" providerId="Windows Live" clId="Web-{1203A57A-4181-4E03-8E35-4FD0955B875E}" dt="2023-11-01T13:35:41.991" v="17" actId="20577"/>
        <pc:sldMkLst>
          <pc:docMk/>
          <pc:sldMk cId="2494395504" sldId="259"/>
        </pc:sldMkLst>
        <pc:spChg chg="mod">
          <ac:chgData name="Guest User" userId="3e9f86c64e08f108" providerId="Windows Live" clId="Web-{1203A57A-4181-4E03-8E35-4FD0955B875E}" dt="2023-11-01T13:35:41.991" v="17" actId="20577"/>
          <ac:spMkLst>
            <pc:docMk/>
            <pc:sldMk cId="2494395504" sldId="259"/>
            <ac:spMk id="4" creationId="{B609ECA9-A986-84BD-C318-80AC688C1E8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5A9A5-EA37-49AC-9E5B-8AB593824A0E}" type="datetimeFigureOut">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9E514-2020-41EB-A07F-3F248109BE25}" type="slidenum">
              <a:t>‹#›</a:t>
            </a:fld>
            <a:endParaRPr lang="en-US"/>
          </a:p>
        </p:txBody>
      </p:sp>
    </p:spTree>
    <p:extLst>
      <p:ext uri="{BB962C8B-B14F-4D97-AF65-F5344CB8AC3E}">
        <p14:creationId xmlns:p14="http://schemas.microsoft.com/office/powerpoint/2010/main" val="3332682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torley/14999534034" TargetMode="External"/><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s://pngimg.com/download/66663"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mputer generated image of mathematical equations&#10;&#10;Description automatically generated">
            <a:extLst>
              <a:ext uri="{FF2B5EF4-FFF2-40B4-BE49-F238E27FC236}">
                <a16:creationId xmlns:a16="http://schemas.microsoft.com/office/drawing/2014/main" id="{32863AD6-AE4D-C321-77F1-126AF7417C5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782" r="28181" b="7308"/>
          <a:stretch/>
        </p:blipFill>
        <p:spPr>
          <a:xfrm>
            <a:off x="3969186"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839413-6A9D-9959-B899-1C0A6ECE6045}"/>
              </a:ext>
            </a:extLst>
          </p:cNvPr>
          <p:cNvSpPr>
            <a:spLocks noGrp="1"/>
          </p:cNvSpPr>
          <p:nvPr>
            <p:ph type="title"/>
          </p:nvPr>
        </p:nvSpPr>
        <p:spPr>
          <a:xfrm>
            <a:off x="521113" y="978589"/>
            <a:ext cx="6884453" cy="2427757"/>
          </a:xfrm>
        </p:spPr>
        <p:txBody>
          <a:bodyPr vert="horz" lIns="91440" tIns="45720" rIns="91440" bIns="45720" rtlCol="0" anchor="b">
            <a:normAutofit/>
          </a:bodyPr>
          <a:lstStyle/>
          <a:p>
            <a:pPr algn="ctr"/>
            <a:r>
              <a:rPr lang="en-US" sz="5400" b="1" i="1" dirty="0">
                <a:solidFill>
                  <a:schemeClr val="bg1"/>
                </a:solidFill>
                <a:cs typeface="Calibri Light"/>
              </a:rPr>
              <a:t>BACHELOR OF SCIENCE</a:t>
            </a:r>
            <a:br>
              <a:rPr lang="en-US" sz="5400" b="1" i="1" dirty="0">
                <a:cs typeface="Calibri Light"/>
              </a:rPr>
            </a:br>
            <a:r>
              <a:rPr lang="en-US" sz="5400" b="1" i="1" dirty="0">
                <a:solidFill>
                  <a:schemeClr val="bg1"/>
                </a:solidFill>
                <a:cs typeface="Calibri Light"/>
              </a:rPr>
              <a:t>IN</a:t>
            </a:r>
            <a:br>
              <a:rPr lang="en-US" sz="5400" b="1" i="1" dirty="0">
                <a:cs typeface="Calibri Light"/>
              </a:rPr>
            </a:br>
            <a:r>
              <a:rPr lang="en-US" sz="5400" b="1" i="1" dirty="0">
                <a:solidFill>
                  <a:schemeClr val="bg1"/>
                </a:solidFill>
                <a:cs typeface="Calibri Light"/>
              </a:rPr>
              <a:t>MATHEMATICS</a:t>
            </a:r>
          </a:p>
        </p:txBody>
      </p:sp>
      <p:sp>
        <p:nvSpPr>
          <p:cNvPr id="3" name="Text Placeholder 2">
            <a:extLst>
              <a:ext uri="{FF2B5EF4-FFF2-40B4-BE49-F238E27FC236}">
                <a16:creationId xmlns:a16="http://schemas.microsoft.com/office/drawing/2014/main" id="{17C73DFB-C6C7-AE28-7941-DC30D0F2B696}"/>
              </a:ext>
            </a:extLst>
          </p:cNvPr>
          <p:cNvSpPr>
            <a:spLocks noGrp="1"/>
          </p:cNvSpPr>
          <p:nvPr>
            <p:ph type="body" idx="1"/>
          </p:nvPr>
        </p:nvSpPr>
        <p:spPr>
          <a:xfrm>
            <a:off x="506735" y="4182810"/>
            <a:ext cx="7143245" cy="1696972"/>
          </a:xfrm>
        </p:spPr>
        <p:txBody>
          <a:bodyPr vert="horz" lIns="91440" tIns="45720" rIns="91440" bIns="45720" rtlCol="0" anchor="t">
            <a:noAutofit/>
          </a:bodyPr>
          <a:lstStyle/>
          <a:p>
            <a:pPr marL="342900" indent="-342900">
              <a:buChar char="•"/>
            </a:pPr>
            <a:r>
              <a:rPr lang="en-US" b="1" i="1" u="sng" dirty="0">
                <a:solidFill>
                  <a:schemeClr val="bg1"/>
                </a:solidFill>
                <a:cs typeface="Calibri" panose="020F0502020204030204"/>
              </a:rPr>
              <a:t>DEPARTMENT OF MATHEMATICS </a:t>
            </a:r>
          </a:p>
          <a:p>
            <a:pPr marL="342900" indent="-342900">
              <a:buChar char="•"/>
            </a:pPr>
            <a:r>
              <a:rPr lang="en-US" b="1" i="1" u="sng" dirty="0">
                <a:solidFill>
                  <a:schemeClr val="bg1"/>
                </a:solidFill>
                <a:cs typeface="Calibri" panose="020F0502020204030204"/>
              </a:rPr>
              <a:t>GOVERNMENT ARTS AND SCIENCE COLLEGE</a:t>
            </a:r>
          </a:p>
          <a:p>
            <a:pPr marL="342900" indent="-342900">
              <a:buChar char="•"/>
            </a:pPr>
            <a:r>
              <a:rPr lang="en-US" b="1" i="1" u="sng" dirty="0">
                <a:solidFill>
                  <a:schemeClr val="bg1"/>
                </a:solidFill>
                <a:cs typeface="Calibri" panose="020F0502020204030204"/>
              </a:rPr>
              <a:t>THENNANGUR-604408</a:t>
            </a:r>
          </a:p>
          <a:p>
            <a:pPr marL="342900" indent="-342900">
              <a:buChar char="•"/>
            </a:pPr>
            <a:r>
              <a:rPr lang="en-US" b="1" i="1" u="sng" dirty="0">
                <a:solidFill>
                  <a:schemeClr val="bg1"/>
                </a:solidFill>
                <a:cs typeface="Calibri" panose="020F0502020204030204"/>
              </a:rPr>
              <a:t>OCTOBER-2023</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EBBAD77-F6B6-5EED-A294-9191FE140CEE}"/>
              </a:ext>
            </a:extLst>
          </p:cNvPr>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356832215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FC1BD014-5623-4064-BAFE-A5AAAFB3CE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35096" y="657544"/>
            <a:ext cx="4843727" cy="5534144"/>
            <a:chOff x="1674895" y="1345036"/>
            <a:chExt cx="5428610" cy="4210939"/>
          </a:xfrm>
        </p:grpSpPr>
        <p:sp>
          <p:nvSpPr>
            <p:cNvPr id="21" name="Rectangle 20">
              <a:extLst>
                <a:ext uri="{FF2B5EF4-FFF2-40B4-BE49-F238E27FC236}">
                  <a16:creationId xmlns:a16="http://schemas.microsoft.com/office/drawing/2014/main" id="{A27BC42E-B225-42FA-9AB5-F860C44BB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ECF5D0B-A89A-4902-8D22-AFB1D55AC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32">
            <a:extLst>
              <a:ext uri="{FF2B5EF4-FFF2-40B4-BE49-F238E27FC236}">
                <a16:creationId xmlns:a16="http://schemas.microsoft.com/office/drawing/2014/main" id="{7871DA93-90AF-40F3-A1A1-04E166972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8435" y="401247"/>
            <a:ext cx="4860256" cy="566987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1B0302-90A6-D6E9-266B-18211FF1E294}"/>
              </a:ext>
            </a:extLst>
          </p:cNvPr>
          <p:cNvSpPr>
            <a:spLocks noGrp="1"/>
          </p:cNvSpPr>
          <p:nvPr>
            <p:ph type="title"/>
          </p:nvPr>
        </p:nvSpPr>
        <p:spPr>
          <a:xfrm>
            <a:off x="7012297" y="1347597"/>
            <a:ext cx="4203323" cy="1238315"/>
          </a:xfrm>
        </p:spPr>
        <p:txBody>
          <a:bodyPr vert="horz" lIns="91440" tIns="45720" rIns="91440" bIns="45720" rtlCol="0" anchor="b">
            <a:normAutofit/>
          </a:bodyPr>
          <a:lstStyle/>
          <a:p>
            <a:pPr algn="ctr"/>
            <a:r>
              <a:rPr lang="en-US" sz="4800" dirty="0">
                <a:solidFill>
                  <a:schemeClr val="bg1"/>
                </a:solidFill>
              </a:rPr>
              <a:t>VISUALIZATIONS</a:t>
            </a:r>
            <a:endParaRPr lang="en-US" sz="4800" dirty="0">
              <a:solidFill>
                <a:schemeClr val="bg1"/>
              </a:solidFill>
              <a:cs typeface="Calibri Light"/>
            </a:endParaRPr>
          </a:p>
        </p:txBody>
      </p:sp>
      <p:pic>
        <p:nvPicPr>
          <p:cNvPr id="4" name="Picture 3" descr="A person looking at a screen&#10;&#10;Description automatically generated">
            <a:extLst>
              <a:ext uri="{FF2B5EF4-FFF2-40B4-BE49-F238E27FC236}">
                <a16:creationId xmlns:a16="http://schemas.microsoft.com/office/drawing/2014/main" id="{41B43C11-FABF-9515-B1E3-5BFE76F67FF0}"/>
              </a:ext>
            </a:extLst>
          </p:cNvPr>
          <p:cNvPicPr>
            <a:picLocks noChangeAspect="1"/>
          </p:cNvPicPr>
          <p:nvPr/>
        </p:nvPicPr>
        <p:blipFill rotWithShape="1">
          <a:blip r:embed="rId2"/>
          <a:srcRect l="3408" r="22092" b="-2"/>
          <a:stretch/>
        </p:blipFill>
        <p:spPr>
          <a:xfrm>
            <a:off x="1291634" y="1148747"/>
            <a:ext cx="4793260" cy="4227387"/>
          </a:xfrm>
          <a:prstGeom prst="rect">
            <a:avLst/>
          </a:prstGeom>
          <a:ln w="28575">
            <a:noFill/>
          </a:ln>
        </p:spPr>
      </p:pic>
      <p:sp>
        <p:nvSpPr>
          <p:cNvPr id="26"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0051" y="771024"/>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8" name="Graphic 212">
            <a:extLst>
              <a:ext uri="{FF2B5EF4-FFF2-40B4-BE49-F238E27FC236}">
                <a16:creationId xmlns:a16="http://schemas.microsoft.com/office/drawing/2014/main" id="{70616F44-B954-409D-87BC-C69465EDE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0051" y="771024"/>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Freeform: Shape 2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2" name="Freeform: Shape 31">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4" name="Oval 33">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512"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Oval 35">
            <a:extLst>
              <a:ext uri="{FF2B5EF4-FFF2-40B4-BE49-F238E27FC236}">
                <a16:creationId xmlns:a16="http://schemas.microsoft.com/office/drawing/2014/main" id="{5D981608-D865-4AD7-AC34-A2398EA19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512" y="4357092"/>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59160" y="5987064"/>
            <a:ext cx="1054466" cy="469689"/>
            <a:chOff x="9841624" y="4115729"/>
            <a:chExt cx="602169" cy="268223"/>
          </a:xfrm>
          <a:solidFill>
            <a:schemeClr val="bg1"/>
          </a:solidFill>
        </p:grpSpPr>
        <p:sp>
          <p:nvSpPr>
            <p:cNvPr id="39" name="Freeform: Shape 3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943120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939251-272E-2AC6-2BF4-057B7E5CA70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5400" b="1" i="1" u="sng" dirty="0">
                <a:solidFill>
                  <a:srgbClr val="FFFFFF"/>
                </a:solidFill>
              </a:rPr>
              <a:t> </a:t>
            </a:r>
            <a:r>
              <a:rPr lang="en-US" sz="5400" b="1" i="1" u="sng" kern="1200" dirty="0">
                <a:solidFill>
                  <a:srgbClr val="FFFFFF"/>
                </a:solidFill>
                <a:latin typeface="+mj-lt"/>
                <a:ea typeface="+mj-ea"/>
                <a:cs typeface="+mj-cs"/>
              </a:rPr>
              <a:t>Milk</a:t>
            </a:r>
            <a:r>
              <a:rPr lang="en-US" sz="5400" b="1" i="1" u="sng" dirty="0">
                <a:solidFill>
                  <a:srgbClr val="FFFFFF"/>
                </a:solidFill>
              </a:rPr>
              <a:t> </a:t>
            </a:r>
            <a:r>
              <a:rPr lang="en-US" sz="5400" b="1" i="1" u="sng" dirty="0" err="1">
                <a:solidFill>
                  <a:srgbClr val="FFFFFF"/>
                </a:solidFill>
              </a:rPr>
              <a:t>Kpi</a:t>
            </a:r>
            <a:r>
              <a:rPr lang="en-US" sz="5400" b="1" i="1" u="sng" kern="1200" dirty="0">
                <a:solidFill>
                  <a:srgbClr val="FFFFFF"/>
                </a:solidFill>
                <a:latin typeface="+mj-lt"/>
                <a:ea typeface="+mj-ea"/>
                <a:cs typeface="+mj-cs"/>
              </a:rPr>
              <a:t>:</a:t>
            </a:r>
            <a:endParaRPr lang="en-US" sz="5400" b="1" i="1" u="sng" kern="1200" dirty="0">
              <a:solidFill>
                <a:srgbClr val="FFFFFF"/>
              </a:solidFill>
              <a:latin typeface="+mj-lt"/>
              <a:cs typeface="Calibri Light"/>
            </a:endParaRPr>
          </a:p>
        </p:txBody>
      </p:sp>
      <p:pic>
        <p:nvPicPr>
          <p:cNvPr id="4" name="Content Placeholder 3" descr="A white background with black text&#10;&#10;Description automatically generated">
            <a:extLst>
              <a:ext uri="{FF2B5EF4-FFF2-40B4-BE49-F238E27FC236}">
                <a16:creationId xmlns:a16="http://schemas.microsoft.com/office/drawing/2014/main" id="{E193F0B5-1811-101B-C499-73D251D9623C}"/>
              </a:ext>
            </a:extLst>
          </p:cNvPr>
          <p:cNvPicPr>
            <a:picLocks noGrp="1" noChangeAspect="1"/>
          </p:cNvPicPr>
          <p:nvPr>
            <p:ph idx="1"/>
          </p:nvPr>
        </p:nvPicPr>
        <p:blipFill>
          <a:blip r:embed="rId2"/>
          <a:stretch>
            <a:fillRect/>
          </a:stretch>
        </p:blipFill>
        <p:spPr>
          <a:xfrm>
            <a:off x="5418101" y="643466"/>
            <a:ext cx="5499129" cy="5568739"/>
          </a:xfrm>
          <a:prstGeom prst="rect">
            <a:avLst/>
          </a:prstGeom>
        </p:spPr>
      </p:pic>
    </p:spTree>
    <p:extLst>
      <p:ext uri="{BB962C8B-B14F-4D97-AF65-F5344CB8AC3E}">
        <p14:creationId xmlns:p14="http://schemas.microsoft.com/office/powerpoint/2010/main" val="16695591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7E7F85-C02F-B492-33BE-274764EEE239}"/>
              </a:ext>
            </a:extLst>
          </p:cNvPr>
          <p:cNvSpPr>
            <a:spLocks noGrp="1"/>
          </p:cNvSpPr>
          <p:nvPr>
            <p:ph type="title"/>
          </p:nvPr>
        </p:nvSpPr>
        <p:spPr>
          <a:xfrm>
            <a:off x="1028700" y="1967266"/>
            <a:ext cx="2628900" cy="2547257"/>
          </a:xfrm>
          <a:noFill/>
        </p:spPr>
        <p:txBody>
          <a:bodyPr vert="horz" lIns="91440" tIns="45720" rIns="91440" bIns="45720" rtlCol="0" anchor="ctr">
            <a:noAutofit/>
          </a:bodyPr>
          <a:lstStyle/>
          <a:p>
            <a:pPr algn="ctr"/>
            <a:r>
              <a:rPr lang="en-US" sz="5400" b="1" i="1" u="sng" dirty="0">
                <a:solidFill>
                  <a:srgbClr val="FFFFFF"/>
                </a:solidFill>
              </a:rPr>
              <a:t> </a:t>
            </a:r>
            <a:r>
              <a:rPr lang="en-US" sz="5400" b="1" i="1" u="sng" kern="1200" dirty="0">
                <a:solidFill>
                  <a:srgbClr val="FFFFFF"/>
                </a:solidFill>
                <a:latin typeface="+mj-lt"/>
                <a:ea typeface="+mj-ea"/>
                <a:cs typeface="+mj-cs"/>
              </a:rPr>
              <a:t>Grocery</a:t>
            </a:r>
            <a:r>
              <a:rPr lang="en-US" sz="5400" b="1" i="1" u="sng" dirty="0">
                <a:solidFill>
                  <a:srgbClr val="FFFFFF"/>
                </a:solidFill>
              </a:rPr>
              <a:t> </a:t>
            </a:r>
            <a:r>
              <a:rPr lang="en-US" sz="5400" b="1" i="1" u="sng" dirty="0" err="1">
                <a:solidFill>
                  <a:srgbClr val="FFFFFF"/>
                </a:solidFill>
              </a:rPr>
              <a:t>Kpi</a:t>
            </a:r>
            <a:r>
              <a:rPr lang="en-US" sz="5400" b="1" i="1" u="sng" kern="1200" dirty="0">
                <a:solidFill>
                  <a:srgbClr val="FFFFFF"/>
                </a:solidFill>
                <a:latin typeface="+mj-lt"/>
                <a:ea typeface="+mj-ea"/>
                <a:cs typeface="+mj-cs"/>
              </a:rPr>
              <a:t>:</a:t>
            </a:r>
          </a:p>
        </p:txBody>
      </p:sp>
      <p:pic>
        <p:nvPicPr>
          <p:cNvPr id="4" name="Content Placeholder 3" descr="A screenshot of a grocery store&#10;&#10;Description automatically generated">
            <a:extLst>
              <a:ext uri="{FF2B5EF4-FFF2-40B4-BE49-F238E27FC236}">
                <a16:creationId xmlns:a16="http://schemas.microsoft.com/office/drawing/2014/main" id="{0D514457-2B22-3178-6507-AD43AE8A4C66}"/>
              </a:ext>
            </a:extLst>
          </p:cNvPr>
          <p:cNvPicPr>
            <a:picLocks noGrp="1" noChangeAspect="1"/>
          </p:cNvPicPr>
          <p:nvPr>
            <p:ph idx="1"/>
          </p:nvPr>
        </p:nvPicPr>
        <p:blipFill>
          <a:blip r:embed="rId2"/>
          <a:stretch>
            <a:fillRect/>
          </a:stretch>
        </p:blipFill>
        <p:spPr>
          <a:xfrm>
            <a:off x="4872554" y="643466"/>
            <a:ext cx="6590223" cy="5568739"/>
          </a:xfrm>
          <a:prstGeom prst="rect">
            <a:avLst/>
          </a:prstGeom>
        </p:spPr>
      </p:pic>
    </p:spTree>
    <p:extLst>
      <p:ext uri="{BB962C8B-B14F-4D97-AF65-F5344CB8AC3E}">
        <p14:creationId xmlns:p14="http://schemas.microsoft.com/office/powerpoint/2010/main" val="23589898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B1A7B4-E576-0F48-570A-269C344FCD9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5400" b="1" i="1" u="sng" kern="1200" dirty="0">
                <a:solidFill>
                  <a:srgbClr val="FFFFFF"/>
                </a:solidFill>
                <a:latin typeface="+mj-lt"/>
                <a:ea typeface="+mj-ea"/>
                <a:cs typeface="+mj-cs"/>
              </a:rPr>
              <a:t>Fresh </a:t>
            </a:r>
            <a:r>
              <a:rPr lang="en-US" sz="5400" b="1" i="1" u="sng" kern="1200" err="1">
                <a:solidFill>
                  <a:srgbClr val="FFFFFF"/>
                </a:solidFill>
                <a:latin typeface="+mj-lt"/>
                <a:ea typeface="+mj-ea"/>
                <a:cs typeface="+mj-cs"/>
              </a:rPr>
              <a:t>Kpi</a:t>
            </a:r>
            <a:r>
              <a:rPr lang="en-US" sz="5400" b="1" i="1" u="sng" kern="1200" dirty="0">
                <a:solidFill>
                  <a:srgbClr val="FFFFFF"/>
                </a:solidFill>
                <a:latin typeface="+mj-lt"/>
                <a:ea typeface="+mj-ea"/>
                <a:cs typeface="+mj-cs"/>
              </a:rPr>
              <a:t>:</a:t>
            </a:r>
            <a:endParaRPr lang="en-US" sz="5400" u="sng" kern="1200" dirty="0">
              <a:solidFill>
                <a:srgbClr val="FFFFFF"/>
              </a:solidFill>
              <a:latin typeface="+mj-lt"/>
              <a:ea typeface="+mj-ea"/>
              <a:cs typeface="+mj-cs"/>
            </a:endParaRPr>
          </a:p>
        </p:txBody>
      </p:sp>
      <p:pic>
        <p:nvPicPr>
          <p:cNvPr id="4" name="Content Placeholder 3" descr="A white background with black text&#10;&#10;Description automatically generated">
            <a:extLst>
              <a:ext uri="{FF2B5EF4-FFF2-40B4-BE49-F238E27FC236}">
                <a16:creationId xmlns:a16="http://schemas.microsoft.com/office/drawing/2014/main" id="{A8C3C725-AEEC-823A-B103-8D6DBA67E902}"/>
              </a:ext>
            </a:extLst>
          </p:cNvPr>
          <p:cNvPicPr>
            <a:picLocks noGrp="1" noChangeAspect="1"/>
          </p:cNvPicPr>
          <p:nvPr>
            <p:ph idx="1"/>
          </p:nvPr>
        </p:nvPicPr>
        <p:blipFill>
          <a:blip r:embed="rId2"/>
          <a:stretch>
            <a:fillRect/>
          </a:stretch>
        </p:blipFill>
        <p:spPr>
          <a:xfrm>
            <a:off x="4777316" y="961356"/>
            <a:ext cx="6780700" cy="4932959"/>
          </a:xfrm>
          <a:prstGeom prst="rect">
            <a:avLst/>
          </a:prstGeom>
        </p:spPr>
      </p:pic>
    </p:spTree>
    <p:extLst>
      <p:ext uri="{BB962C8B-B14F-4D97-AF65-F5344CB8AC3E}">
        <p14:creationId xmlns:p14="http://schemas.microsoft.com/office/powerpoint/2010/main" val="36852255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8D2E9B-98CB-9B9D-B266-1DB2FB5319B5}"/>
              </a:ext>
            </a:extLst>
          </p:cNvPr>
          <p:cNvSpPr>
            <a:spLocks noGrp="1"/>
          </p:cNvSpPr>
          <p:nvPr>
            <p:ph type="title"/>
          </p:nvPr>
        </p:nvSpPr>
        <p:spPr>
          <a:xfrm>
            <a:off x="1028700" y="1967266"/>
            <a:ext cx="2628900" cy="2547257"/>
          </a:xfrm>
          <a:noFill/>
        </p:spPr>
        <p:txBody>
          <a:bodyPr vert="horz" lIns="91440" tIns="45720" rIns="91440" bIns="45720" rtlCol="0" anchor="ctr">
            <a:noAutofit/>
          </a:bodyPr>
          <a:lstStyle/>
          <a:p>
            <a:pPr algn="ctr"/>
            <a:r>
              <a:rPr lang="en-US" b="1" i="1" u="sng" kern="1200" dirty="0">
                <a:solidFill>
                  <a:srgbClr val="FFFFFF"/>
                </a:solidFill>
                <a:latin typeface="+mj-lt"/>
                <a:ea typeface="+mj-ea"/>
                <a:cs typeface="+mj-cs"/>
              </a:rPr>
              <a:t>Region Wise Detergent Paper And Grocery:</a:t>
            </a:r>
          </a:p>
        </p:txBody>
      </p:sp>
      <p:pic>
        <p:nvPicPr>
          <p:cNvPr id="4" name="Content Placeholder 3" descr="A screenshot of a graph&#10;&#10;Description automatically generated">
            <a:extLst>
              <a:ext uri="{FF2B5EF4-FFF2-40B4-BE49-F238E27FC236}">
                <a16:creationId xmlns:a16="http://schemas.microsoft.com/office/drawing/2014/main" id="{01678A45-D196-4B12-8F3A-986EE6A54524}"/>
              </a:ext>
            </a:extLst>
          </p:cNvPr>
          <p:cNvPicPr>
            <a:picLocks noGrp="1" noChangeAspect="1"/>
          </p:cNvPicPr>
          <p:nvPr>
            <p:ph idx="1"/>
          </p:nvPr>
        </p:nvPicPr>
        <p:blipFill>
          <a:blip r:embed="rId2"/>
          <a:stretch>
            <a:fillRect/>
          </a:stretch>
        </p:blipFill>
        <p:spPr>
          <a:xfrm>
            <a:off x="5348051" y="643466"/>
            <a:ext cx="5639229" cy="5568739"/>
          </a:xfrm>
          <a:prstGeom prst="rect">
            <a:avLst/>
          </a:prstGeom>
        </p:spPr>
      </p:pic>
    </p:spTree>
    <p:extLst>
      <p:ext uri="{BB962C8B-B14F-4D97-AF65-F5344CB8AC3E}">
        <p14:creationId xmlns:p14="http://schemas.microsoft.com/office/powerpoint/2010/main" val="3675953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20E7D8-946C-D019-3443-60894714A18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5400" b="1" i="1" u="sng" kern="1200" dirty="0">
                <a:solidFill>
                  <a:srgbClr val="FFFFFF"/>
                </a:solidFill>
                <a:latin typeface="+mj-lt"/>
                <a:ea typeface="+mj-ea"/>
                <a:cs typeface="+mj-cs"/>
              </a:rPr>
              <a:t>Region Wise Milk:</a:t>
            </a:r>
          </a:p>
        </p:txBody>
      </p:sp>
      <p:pic>
        <p:nvPicPr>
          <p:cNvPr id="4" name="Content Placeholder 3" descr="A pie chart with numbers and a few percentages&#10;&#10;Description automatically generated">
            <a:extLst>
              <a:ext uri="{FF2B5EF4-FFF2-40B4-BE49-F238E27FC236}">
                <a16:creationId xmlns:a16="http://schemas.microsoft.com/office/drawing/2014/main" id="{5DF882F5-41BC-B804-2BC2-38D91E47C43E}"/>
              </a:ext>
            </a:extLst>
          </p:cNvPr>
          <p:cNvPicPr>
            <a:picLocks noGrp="1" noChangeAspect="1"/>
          </p:cNvPicPr>
          <p:nvPr>
            <p:ph idx="1"/>
          </p:nvPr>
        </p:nvPicPr>
        <p:blipFill>
          <a:blip r:embed="rId2"/>
          <a:stretch>
            <a:fillRect/>
          </a:stretch>
        </p:blipFill>
        <p:spPr>
          <a:xfrm>
            <a:off x="4862776" y="643466"/>
            <a:ext cx="6609779" cy="5568739"/>
          </a:xfrm>
          <a:prstGeom prst="rect">
            <a:avLst/>
          </a:prstGeom>
        </p:spPr>
      </p:pic>
    </p:spTree>
    <p:extLst>
      <p:ext uri="{BB962C8B-B14F-4D97-AF65-F5344CB8AC3E}">
        <p14:creationId xmlns:p14="http://schemas.microsoft.com/office/powerpoint/2010/main" val="282243295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3FD20-FE98-9F69-5386-8DBB7F0E1638}"/>
              </a:ext>
            </a:extLst>
          </p:cNvPr>
          <p:cNvSpPr>
            <a:spLocks noGrp="1"/>
          </p:cNvSpPr>
          <p:nvPr>
            <p:ph type="title"/>
          </p:nvPr>
        </p:nvSpPr>
        <p:spPr>
          <a:xfrm>
            <a:off x="1028700" y="1967266"/>
            <a:ext cx="2628900" cy="2547257"/>
          </a:xfrm>
          <a:noFill/>
        </p:spPr>
        <p:txBody>
          <a:bodyPr vert="horz" lIns="91440" tIns="45720" rIns="91440" bIns="45720" rtlCol="0" anchor="ctr">
            <a:noAutofit/>
          </a:bodyPr>
          <a:lstStyle/>
          <a:p>
            <a:pPr algn="ctr"/>
            <a:r>
              <a:rPr lang="en-US" b="1" i="1" u="sng" kern="1200">
                <a:solidFill>
                  <a:srgbClr val="FFFFFF"/>
                </a:solidFill>
                <a:latin typeface="+mj-lt"/>
                <a:ea typeface="+mj-ea"/>
                <a:cs typeface="+mj-cs"/>
              </a:rPr>
              <a:t>Channel Wise Delicassen And Frozen:</a:t>
            </a:r>
          </a:p>
        </p:txBody>
      </p:sp>
      <p:pic>
        <p:nvPicPr>
          <p:cNvPr id="4" name="Content Placeholder 3" descr="A screenshot of a graph&#10;&#10;Description automatically generated">
            <a:extLst>
              <a:ext uri="{FF2B5EF4-FFF2-40B4-BE49-F238E27FC236}">
                <a16:creationId xmlns:a16="http://schemas.microsoft.com/office/drawing/2014/main" id="{CAB2DF01-19DC-929C-C3C8-FEBF85CC0C57}"/>
              </a:ext>
            </a:extLst>
          </p:cNvPr>
          <p:cNvPicPr>
            <a:picLocks noGrp="1" noChangeAspect="1"/>
          </p:cNvPicPr>
          <p:nvPr>
            <p:ph idx="1"/>
          </p:nvPr>
        </p:nvPicPr>
        <p:blipFill>
          <a:blip r:embed="rId2"/>
          <a:stretch>
            <a:fillRect/>
          </a:stretch>
        </p:blipFill>
        <p:spPr>
          <a:xfrm>
            <a:off x="4777316" y="859645"/>
            <a:ext cx="6780700" cy="5136380"/>
          </a:xfrm>
          <a:prstGeom prst="rect">
            <a:avLst/>
          </a:prstGeom>
        </p:spPr>
      </p:pic>
    </p:spTree>
    <p:extLst>
      <p:ext uri="{BB962C8B-B14F-4D97-AF65-F5344CB8AC3E}">
        <p14:creationId xmlns:p14="http://schemas.microsoft.com/office/powerpoint/2010/main" val="2123469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C5C418-2B45-37BC-C885-48B671DA2865}"/>
              </a:ext>
            </a:extLst>
          </p:cNvPr>
          <p:cNvSpPr>
            <a:spLocks noGrp="1"/>
          </p:cNvSpPr>
          <p:nvPr>
            <p:ph type="title"/>
          </p:nvPr>
        </p:nvSpPr>
        <p:spPr>
          <a:xfrm>
            <a:off x="1028700" y="1967266"/>
            <a:ext cx="2628900" cy="2547257"/>
          </a:xfrm>
          <a:noFill/>
        </p:spPr>
        <p:txBody>
          <a:bodyPr vert="horz" lIns="91440" tIns="45720" rIns="91440" bIns="45720" rtlCol="0" anchor="ctr">
            <a:noAutofit/>
          </a:bodyPr>
          <a:lstStyle/>
          <a:p>
            <a:pPr algn="ctr"/>
            <a:r>
              <a:rPr lang="en-US" b="1" i="1" u="sng" kern="1200" dirty="0">
                <a:solidFill>
                  <a:srgbClr val="FFFFFF"/>
                </a:solidFill>
                <a:latin typeface="+mj-lt"/>
                <a:ea typeface="+mj-ea"/>
                <a:cs typeface="+mj-cs"/>
              </a:rPr>
              <a:t>Region Wise </a:t>
            </a:r>
            <a:r>
              <a:rPr lang="en-US" b="1" i="1" u="sng" kern="1200" dirty="0" err="1">
                <a:solidFill>
                  <a:srgbClr val="FFFFFF"/>
                </a:solidFill>
                <a:latin typeface="+mj-lt"/>
                <a:ea typeface="+mj-ea"/>
                <a:cs typeface="+mj-cs"/>
              </a:rPr>
              <a:t>Delicassen</a:t>
            </a:r>
            <a:endParaRPr lang="en-US" b="1" i="1" u="sng" kern="1200" dirty="0" err="1">
              <a:solidFill>
                <a:srgbClr val="FFFFFF"/>
              </a:solidFill>
              <a:latin typeface="+mj-lt"/>
              <a:cs typeface="Calibri Light"/>
            </a:endParaRPr>
          </a:p>
        </p:txBody>
      </p:sp>
      <p:pic>
        <p:nvPicPr>
          <p:cNvPr id="4" name="Content Placeholder 3" descr="A screenshot of a graph&#10;&#10;Description automatically generated">
            <a:extLst>
              <a:ext uri="{FF2B5EF4-FFF2-40B4-BE49-F238E27FC236}">
                <a16:creationId xmlns:a16="http://schemas.microsoft.com/office/drawing/2014/main" id="{10E23198-2457-F812-BEF6-8152AA05CF3C}"/>
              </a:ext>
            </a:extLst>
          </p:cNvPr>
          <p:cNvPicPr>
            <a:picLocks noGrp="1" noChangeAspect="1"/>
          </p:cNvPicPr>
          <p:nvPr>
            <p:ph idx="1"/>
          </p:nvPr>
        </p:nvPicPr>
        <p:blipFill>
          <a:blip r:embed="rId2"/>
          <a:stretch>
            <a:fillRect/>
          </a:stretch>
        </p:blipFill>
        <p:spPr>
          <a:xfrm>
            <a:off x="4777316" y="1537715"/>
            <a:ext cx="6780700" cy="3780240"/>
          </a:xfrm>
          <a:prstGeom prst="rect">
            <a:avLst/>
          </a:prstGeom>
        </p:spPr>
      </p:pic>
    </p:spTree>
    <p:extLst>
      <p:ext uri="{BB962C8B-B14F-4D97-AF65-F5344CB8AC3E}">
        <p14:creationId xmlns:p14="http://schemas.microsoft.com/office/powerpoint/2010/main" val="26490103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B32BA7-E8A9-4F2B-91F6-2C5297D325D8}"/>
              </a:ext>
            </a:extLst>
          </p:cNvPr>
          <p:cNvSpPr>
            <a:spLocks noGrp="1"/>
          </p:cNvSpPr>
          <p:nvPr>
            <p:ph type="title"/>
          </p:nvPr>
        </p:nvSpPr>
        <p:spPr>
          <a:xfrm>
            <a:off x="1028700" y="1967266"/>
            <a:ext cx="2628900" cy="2547257"/>
          </a:xfrm>
          <a:noFill/>
        </p:spPr>
        <p:txBody>
          <a:bodyPr vert="horz" lIns="91440" tIns="45720" rIns="91440" bIns="45720" rtlCol="0" anchor="ctr">
            <a:noAutofit/>
          </a:bodyPr>
          <a:lstStyle/>
          <a:p>
            <a:pPr algn="ctr"/>
            <a:r>
              <a:rPr lang="en-US" sz="3600" b="1" i="1" u="sng" kern="1200">
                <a:solidFill>
                  <a:srgbClr val="FFFFFF"/>
                </a:solidFill>
                <a:latin typeface="+mj-lt"/>
                <a:ea typeface="+mj-ea"/>
                <a:cs typeface="+mj-cs"/>
              </a:rPr>
              <a:t>Region Wise Delicassen and Detergent Paper</a:t>
            </a:r>
            <a:endParaRPr lang="en-US" sz="3600" i="1" u="sng" kern="1200">
              <a:solidFill>
                <a:srgbClr val="FFFFFF"/>
              </a:solidFill>
              <a:latin typeface="+mj-lt"/>
              <a:ea typeface="+mj-ea"/>
              <a:cs typeface="+mj-cs"/>
            </a:endParaRPr>
          </a:p>
        </p:txBody>
      </p:sp>
      <p:pic>
        <p:nvPicPr>
          <p:cNvPr id="4" name="Content Placeholder 3" descr="A screenshot of a graph&#10;&#10;Description automatically generated">
            <a:extLst>
              <a:ext uri="{FF2B5EF4-FFF2-40B4-BE49-F238E27FC236}">
                <a16:creationId xmlns:a16="http://schemas.microsoft.com/office/drawing/2014/main" id="{9B664475-18D4-E344-B4B7-EC925B224F96}"/>
              </a:ext>
            </a:extLst>
          </p:cNvPr>
          <p:cNvPicPr>
            <a:picLocks noGrp="1" noChangeAspect="1"/>
          </p:cNvPicPr>
          <p:nvPr>
            <p:ph idx="1"/>
          </p:nvPr>
        </p:nvPicPr>
        <p:blipFill>
          <a:blip r:embed="rId2"/>
          <a:stretch>
            <a:fillRect/>
          </a:stretch>
        </p:blipFill>
        <p:spPr>
          <a:xfrm>
            <a:off x="4777316" y="868121"/>
            <a:ext cx="6780700" cy="5119428"/>
          </a:xfrm>
          <a:prstGeom prst="rect">
            <a:avLst/>
          </a:prstGeom>
        </p:spPr>
      </p:pic>
    </p:spTree>
    <p:extLst>
      <p:ext uri="{BB962C8B-B14F-4D97-AF65-F5344CB8AC3E}">
        <p14:creationId xmlns:p14="http://schemas.microsoft.com/office/powerpoint/2010/main" val="4061144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F30BF4-603C-9AB2-CC27-0CE827BAE869}"/>
              </a:ext>
            </a:extLst>
          </p:cNvPr>
          <p:cNvSpPr>
            <a:spLocks noGrp="1"/>
          </p:cNvSpPr>
          <p:nvPr>
            <p:ph type="title"/>
          </p:nvPr>
        </p:nvSpPr>
        <p:spPr>
          <a:xfrm>
            <a:off x="442185" y="2641920"/>
            <a:ext cx="5799527" cy="1576647"/>
          </a:xfrm>
        </p:spPr>
        <p:txBody>
          <a:bodyPr vert="horz" lIns="91440" tIns="45720" rIns="91440" bIns="45720" rtlCol="0" anchor="b">
            <a:normAutofit/>
          </a:bodyPr>
          <a:lstStyle/>
          <a:p>
            <a:r>
              <a:rPr lang="en-US" sz="9600" b="1" i="1" u="sng" dirty="0"/>
              <a:t>Dashboard</a:t>
            </a:r>
          </a:p>
        </p:txBody>
      </p:sp>
      <p:pic>
        <p:nvPicPr>
          <p:cNvPr id="4" name="Picture 3" descr="A close up of a speedometer&#10;&#10;Description automatically generated">
            <a:extLst>
              <a:ext uri="{FF2B5EF4-FFF2-40B4-BE49-F238E27FC236}">
                <a16:creationId xmlns:a16="http://schemas.microsoft.com/office/drawing/2014/main" id="{F3299F2F-7F09-C1CF-8721-2B92FD0F8162}"/>
              </a:ext>
            </a:extLst>
          </p:cNvPr>
          <p:cNvPicPr>
            <a:picLocks noChangeAspect="1"/>
          </p:cNvPicPr>
          <p:nvPr/>
        </p:nvPicPr>
        <p:blipFill rotWithShape="1">
          <a:blip r:embed="rId2"/>
          <a:srcRect l="8630" r="4246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269561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group of people pushing a word&#10;&#10;Description automatically generated">
            <a:extLst>
              <a:ext uri="{FF2B5EF4-FFF2-40B4-BE49-F238E27FC236}">
                <a16:creationId xmlns:a16="http://schemas.microsoft.com/office/drawing/2014/main" id="{51BB8E03-2E75-0F24-0F8D-1A0F89BFF4BF}"/>
              </a:ext>
            </a:extLst>
          </p:cNvPr>
          <p:cNvPicPr>
            <a:picLocks noChangeAspect="1"/>
          </p:cNvPicPr>
          <p:nvPr/>
        </p:nvPicPr>
        <p:blipFill rotWithShape="1">
          <a:blip r:embed="rId2"/>
          <a:srcRect l="12667" r="12155"/>
          <a:stretch/>
        </p:blipFill>
        <p:spPr>
          <a:xfrm>
            <a:off x="2511713" y="3104705"/>
            <a:ext cx="3634674" cy="3217333"/>
          </a:xfrm>
          <a:prstGeom prst="rect">
            <a:avLst/>
          </a:prstGeom>
        </p:spPr>
      </p:pic>
      <p:grpSp>
        <p:nvGrpSpPr>
          <p:cNvPr id="24" name="Group 23">
            <a:extLst>
              <a:ext uri="{FF2B5EF4-FFF2-40B4-BE49-F238E27FC236}">
                <a16:creationId xmlns:a16="http://schemas.microsoft.com/office/drawing/2014/main" id="{89C6B508-0B2C-4D80-99F6-BC8C9C6934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25" name="Rectangle 24">
              <a:extLst>
                <a:ext uri="{FF2B5EF4-FFF2-40B4-BE49-F238E27FC236}">
                  <a16:creationId xmlns:a16="http://schemas.microsoft.com/office/drawing/2014/main" id="{EA54034F-F9B1-4048-9AEF-C7AB990539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583F029-E06B-49B5-9779-2E8CEFD77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A3B730-688E-AB30-952A-3ACDA7343BCC}"/>
              </a:ext>
            </a:extLst>
          </p:cNvPr>
          <p:cNvSpPr>
            <a:spLocks noGrp="1"/>
          </p:cNvSpPr>
          <p:nvPr>
            <p:ph type="title"/>
          </p:nvPr>
        </p:nvSpPr>
        <p:spPr>
          <a:xfrm>
            <a:off x="740584" y="859808"/>
            <a:ext cx="3543197" cy="2878986"/>
          </a:xfrm>
        </p:spPr>
        <p:txBody>
          <a:bodyPr vert="horz" lIns="91440" tIns="45720" rIns="91440" bIns="45720" rtlCol="0" anchor="ctr">
            <a:normAutofit/>
          </a:bodyPr>
          <a:lstStyle/>
          <a:p>
            <a:pPr algn="ctr"/>
            <a:r>
              <a:rPr lang="en-US" sz="4400" b="1" i="1" dirty="0">
                <a:solidFill>
                  <a:schemeClr val="bg1"/>
                </a:solidFill>
              </a:rPr>
              <a:t>UNVEILING MARKET INSIGHTS</a:t>
            </a:r>
            <a:endParaRPr lang="en-US" sz="4400" b="1" i="1">
              <a:solidFill>
                <a:schemeClr val="bg1"/>
              </a:solidFill>
              <a:cs typeface="Calibri Light"/>
            </a:endParaRPr>
          </a:p>
        </p:txBody>
      </p:sp>
      <p:grpSp>
        <p:nvGrpSpPr>
          <p:cNvPr id="30"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7004"/>
            <a:ext cx="1370098" cy="508993"/>
            <a:chOff x="2267504" y="2540250"/>
            <a:chExt cx="1990951" cy="739640"/>
          </a:xfrm>
          <a:solidFill>
            <a:schemeClr val="bg1"/>
          </a:solidFill>
        </p:grpSpPr>
        <p:sp>
          <p:nvSpPr>
            <p:cNvPr id="31" name="Freeform: Shape 30">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34"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445529"/>
            <a:ext cx="849365" cy="849366"/>
            <a:chOff x="5829300" y="3162300"/>
            <a:chExt cx="532256" cy="532257"/>
          </a:xfrm>
          <a:solidFill>
            <a:srgbClr val="FFFFFF"/>
          </a:solidFill>
        </p:grpSpPr>
        <p:sp>
          <p:nvSpPr>
            <p:cNvPr id="35" name="Freeform: Shape 34">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49" name="Graphic 4">
            <a:extLst>
              <a:ext uri="{FF2B5EF4-FFF2-40B4-BE49-F238E27FC236}">
                <a16:creationId xmlns:a16="http://schemas.microsoft.com/office/drawing/2014/main" id="{DDFA5A3F-B050-4826-ACB4-F634DD12C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445529"/>
            <a:ext cx="849365" cy="849366"/>
            <a:chOff x="5829300" y="3162300"/>
            <a:chExt cx="532256" cy="532257"/>
          </a:xfrm>
          <a:solidFill>
            <a:schemeClr val="bg1"/>
          </a:solidFill>
        </p:grpSpPr>
        <p:sp>
          <p:nvSpPr>
            <p:cNvPr id="50" name="Freeform: Shape 49">
              <a:extLst>
                <a:ext uri="{FF2B5EF4-FFF2-40B4-BE49-F238E27FC236}">
                  <a16:creationId xmlns:a16="http://schemas.microsoft.com/office/drawing/2014/main" id="{C45D7489-248E-4EB2-A887-30A9C396E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B6BF832-C29A-4992-8772-6B33118C5A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E06C84D-D026-40FC-A1FB-0482450B6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32D9620B-AA48-430C-BACC-01BF1B128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0C7842E4-3E00-4846-B285-345F6B324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120E203-7898-4AE9-A9E5-F5C364415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06A5C8C3-E77D-410A-8D95-0B15B8E61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E9CE1FB-B266-47D2-A0AC-79D1DDBAA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8862FCB-5370-44C9-803F-017FF893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1EC218E-7E2A-4304-96EA-1A7AA046E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C6904051-0B1B-4340-8A1F-FC345A500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D8B68CD-1F5B-4E19-A474-4290A7386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219F1BA-F2AD-4C0B-B881-AF7702BFA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4" name="Text Placeholder 3">
            <a:extLst>
              <a:ext uri="{FF2B5EF4-FFF2-40B4-BE49-F238E27FC236}">
                <a16:creationId xmlns:a16="http://schemas.microsoft.com/office/drawing/2014/main" id="{B609ECA9-A986-84BD-C318-80AC688C1E85}"/>
              </a:ext>
            </a:extLst>
          </p:cNvPr>
          <p:cNvSpPr>
            <a:spLocks noGrp="1"/>
          </p:cNvSpPr>
          <p:nvPr>
            <p:ph type="body" sz="half" idx="2"/>
          </p:nvPr>
        </p:nvSpPr>
        <p:spPr>
          <a:xfrm>
            <a:off x="6572070" y="1130846"/>
            <a:ext cx="4879971" cy="4351338"/>
          </a:xfrm>
        </p:spPr>
        <p:txBody>
          <a:bodyPr vert="horz" lIns="91440" tIns="45720" rIns="91440" bIns="45720" rtlCol="0" anchor="t">
            <a:normAutofit/>
          </a:bodyPr>
          <a:lstStyle/>
          <a:p>
            <a:pPr marL="114300" indent="-285750">
              <a:buFont typeface="Wingdings" panose="020B0604020202020204" pitchFamily="34" charset="0"/>
              <a:buChar char="v"/>
            </a:pPr>
            <a:r>
              <a:rPr lang="en-US" dirty="0">
                <a:solidFill>
                  <a:schemeClr val="bg1"/>
                </a:solidFill>
              </a:rPr>
              <a:t>TEAM LEADER:</a:t>
            </a:r>
            <a:endParaRPr lang="en-US" dirty="0"/>
          </a:p>
          <a:p>
            <a:pPr marL="114300" indent="-285750">
              <a:buFont typeface="Wingdings" panose="020B0604020202020204" pitchFamily="34" charset="0"/>
              <a:buChar char="v"/>
            </a:pPr>
            <a:r>
              <a:rPr lang="en-US" dirty="0">
                <a:solidFill>
                  <a:schemeClr val="bg1"/>
                </a:solidFill>
              </a:rPr>
              <a:t>   S.ANUSUYA </a:t>
            </a:r>
            <a:endParaRPr lang="en-US" dirty="0">
              <a:solidFill>
                <a:schemeClr val="bg1"/>
              </a:solidFill>
              <a:cs typeface="Calibri" panose="020F0502020204030204"/>
            </a:endParaRPr>
          </a:p>
          <a:p>
            <a:pPr marL="114300" indent="-285750">
              <a:buFont typeface="Wingdings" panose="020B0604020202020204" pitchFamily="34" charset="0"/>
              <a:buChar char="v"/>
            </a:pPr>
            <a:r>
              <a:rPr lang="en-US" dirty="0">
                <a:solidFill>
                  <a:schemeClr val="bg1"/>
                </a:solidFill>
              </a:rPr>
              <a:t>TEAM MEMBERS:</a:t>
            </a:r>
            <a:endParaRPr lang="en-US" dirty="0">
              <a:solidFill>
                <a:schemeClr val="bg1"/>
              </a:solidFill>
              <a:cs typeface="Calibri" panose="020F0502020204030204"/>
            </a:endParaRPr>
          </a:p>
          <a:p>
            <a:pPr marL="114300" indent="-285750">
              <a:buFont typeface="Wingdings" panose="020B0604020202020204" pitchFamily="34" charset="0"/>
              <a:buChar char="v"/>
            </a:pPr>
            <a:r>
              <a:rPr lang="en-US" dirty="0">
                <a:solidFill>
                  <a:schemeClr val="bg1"/>
                </a:solidFill>
              </a:rPr>
              <a:t>        E.HEMALATHA  </a:t>
            </a:r>
            <a:endParaRPr lang="en-US" dirty="0">
              <a:solidFill>
                <a:schemeClr val="bg1"/>
              </a:solidFill>
              <a:cs typeface="Calibri" panose="020F0502020204030204"/>
            </a:endParaRPr>
          </a:p>
          <a:p>
            <a:pPr marL="114300" indent="-285750">
              <a:buFont typeface="Wingdings" panose="020B0604020202020204" pitchFamily="34" charset="0"/>
              <a:buChar char="v"/>
            </a:pPr>
            <a:r>
              <a:rPr lang="en-US" dirty="0">
                <a:solidFill>
                  <a:schemeClr val="bg1"/>
                </a:solidFill>
              </a:rPr>
              <a:t>          R.PAVITHRA</a:t>
            </a:r>
            <a:endParaRPr lang="en-US" dirty="0">
              <a:solidFill>
                <a:schemeClr val="bg1"/>
              </a:solidFill>
              <a:cs typeface="Calibri" panose="020F0502020204030204"/>
            </a:endParaRPr>
          </a:p>
          <a:p>
            <a:pPr marL="114300" indent="-285750">
              <a:buFont typeface="Wingdings" panose="020B0604020202020204" pitchFamily="34" charset="0"/>
              <a:buChar char="v"/>
            </a:pPr>
            <a:r>
              <a:rPr lang="en-US" dirty="0">
                <a:solidFill>
                  <a:schemeClr val="bg1"/>
                </a:solidFill>
              </a:rPr>
              <a:t>             S.DHANASEKARAN</a:t>
            </a:r>
            <a:endParaRPr lang="en-US" dirty="0">
              <a:solidFill>
                <a:schemeClr val="bg1"/>
              </a:solidFill>
              <a:cs typeface="Calibri" panose="020F0502020204030204"/>
            </a:endParaRPr>
          </a:p>
          <a:p>
            <a:pPr marL="114300" indent="-285750">
              <a:buFont typeface="Wingdings" panose="020B0604020202020204" pitchFamily="34" charset="0"/>
              <a:buChar char="v"/>
            </a:pPr>
            <a:r>
              <a:rPr lang="en-US" dirty="0">
                <a:solidFill>
                  <a:schemeClr val="bg1"/>
                </a:solidFill>
              </a:rPr>
              <a:t>OUR  MENTOR:</a:t>
            </a:r>
            <a:endParaRPr lang="en-US" dirty="0">
              <a:solidFill>
                <a:schemeClr val="bg1"/>
              </a:solidFill>
              <a:cs typeface="Calibri" panose="020F0502020204030204"/>
            </a:endParaRPr>
          </a:p>
          <a:p>
            <a:pPr marL="114300" indent="-285750">
              <a:buFont typeface="Wingdings" panose="020B0604020202020204" pitchFamily="34" charset="0"/>
              <a:buChar char="v"/>
            </a:pPr>
            <a:r>
              <a:rPr lang="en-US" dirty="0">
                <a:solidFill>
                  <a:schemeClr val="bg1"/>
                </a:solidFill>
              </a:rPr>
              <a:t>        MR.R.SUDHAGAR</a:t>
            </a:r>
            <a:endParaRPr lang="en-US" dirty="0">
              <a:solidFill>
                <a:schemeClr val="bg1"/>
              </a:solidFill>
              <a:cs typeface="Calibri" panose="020F0502020204030204"/>
            </a:endParaRPr>
          </a:p>
          <a:p>
            <a:pPr marL="114300" indent="-285750">
              <a:buFont typeface="Wingdings" panose="020B0604020202020204" pitchFamily="34" charset="0"/>
              <a:buChar char="v"/>
            </a:pPr>
            <a:endParaRPr lang="en-US">
              <a:solidFill>
                <a:schemeClr val="bg1"/>
              </a:solidFill>
              <a:cs typeface="Calibri" panose="020F0502020204030204"/>
            </a:endParaRPr>
          </a:p>
          <a:p>
            <a:pPr marL="114300" indent="-285750">
              <a:buFont typeface="Wingdings" panose="020B0604020202020204" pitchFamily="34" charset="0"/>
              <a:buChar char="v"/>
            </a:pPr>
            <a:r>
              <a:rPr lang="en-US" dirty="0">
                <a:solidFill>
                  <a:schemeClr val="bg1"/>
                </a:solidFill>
              </a:rPr>
              <a:t>    DEPARTMENT OF MATHEMATICS</a:t>
            </a:r>
            <a:endParaRPr lang="en-US" dirty="0">
              <a:solidFill>
                <a:schemeClr val="bg1"/>
              </a:solidFill>
              <a:cs typeface="Calibri" panose="020F0502020204030204"/>
            </a:endParaRPr>
          </a:p>
          <a:p>
            <a:pPr marL="114300" indent="-285750">
              <a:buFont typeface="Wingdings" panose="020B0604020202020204" pitchFamily="34" charset="0"/>
              <a:buChar char="v"/>
            </a:pPr>
            <a:endParaRPr lang="en-US">
              <a:solidFill>
                <a:schemeClr val="bg1"/>
              </a:solidFill>
              <a:cs typeface="Calibri" panose="020F0502020204030204"/>
            </a:endParaRPr>
          </a:p>
        </p:txBody>
      </p:sp>
    </p:spTree>
    <p:extLst>
      <p:ext uri="{BB962C8B-B14F-4D97-AF65-F5344CB8AC3E}">
        <p14:creationId xmlns:p14="http://schemas.microsoft.com/office/powerpoint/2010/main" val="249439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2B04A-EA56-2549-5B69-F43AD76DD39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b="1" i="1" u="sng" kern="1200" dirty="0">
                <a:solidFill>
                  <a:srgbClr val="FFFFFF"/>
                </a:solidFill>
                <a:latin typeface="+mj-lt"/>
                <a:ea typeface="+mj-ea"/>
                <a:cs typeface="+mj-cs"/>
              </a:rPr>
              <a:t>Dashboard</a:t>
            </a:r>
            <a:endParaRPr lang="en-US" b="1" i="1" u="sng" kern="1200" dirty="0">
              <a:solidFill>
                <a:srgbClr val="FFFFFF"/>
              </a:solidFill>
              <a:latin typeface="+mj-lt"/>
              <a:cs typeface="Calibri Light"/>
            </a:endParaRPr>
          </a:p>
        </p:txBody>
      </p:sp>
      <p:pic>
        <p:nvPicPr>
          <p:cNvPr id="4" name="Content Placeholder 3" descr="A screenshot of a chart&#10;&#10;Description automatically generated">
            <a:extLst>
              <a:ext uri="{FF2B5EF4-FFF2-40B4-BE49-F238E27FC236}">
                <a16:creationId xmlns:a16="http://schemas.microsoft.com/office/drawing/2014/main" id="{E74C39F9-25E8-3769-D4C5-D8FB2F093609}"/>
              </a:ext>
            </a:extLst>
          </p:cNvPr>
          <p:cNvPicPr>
            <a:picLocks noGrp="1" noChangeAspect="1"/>
          </p:cNvPicPr>
          <p:nvPr>
            <p:ph idx="1"/>
          </p:nvPr>
        </p:nvPicPr>
        <p:blipFill>
          <a:blip r:embed="rId2"/>
          <a:stretch>
            <a:fillRect/>
          </a:stretch>
        </p:blipFill>
        <p:spPr>
          <a:xfrm>
            <a:off x="4777316" y="1495336"/>
            <a:ext cx="6780700" cy="3864998"/>
          </a:xfrm>
          <a:prstGeom prst="rect">
            <a:avLst/>
          </a:prstGeom>
        </p:spPr>
      </p:pic>
    </p:spTree>
    <p:extLst>
      <p:ext uri="{BB962C8B-B14F-4D97-AF65-F5344CB8AC3E}">
        <p14:creationId xmlns:p14="http://schemas.microsoft.com/office/powerpoint/2010/main" val="76738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CA7CF0-2426-D051-8D88-8AE1B11C3D09}"/>
              </a:ext>
            </a:extLst>
          </p:cNvPr>
          <p:cNvSpPr>
            <a:spLocks noGrp="1"/>
          </p:cNvSpPr>
          <p:nvPr>
            <p:ph type="title"/>
          </p:nvPr>
        </p:nvSpPr>
        <p:spPr>
          <a:xfrm>
            <a:off x="480731" y="2148815"/>
            <a:ext cx="3571810" cy="1862611"/>
          </a:xfrm>
        </p:spPr>
        <p:txBody>
          <a:bodyPr vert="horz" lIns="91440" tIns="45720" rIns="91440" bIns="45720" rtlCol="0" anchor="b">
            <a:normAutofit/>
          </a:bodyPr>
          <a:lstStyle/>
          <a:p>
            <a:r>
              <a:rPr lang="en-US" sz="9600" b="1" i="1" u="sng" kern="1200" dirty="0">
                <a:latin typeface="+mj-lt"/>
                <a:ea typeface="+mj-ea"/>
                <a:cs typeface="+mj-cs"/>
              </a:rPr>
              <a:t>Story:</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open book with light coming out of it&#10;&#10;Description automatically generated">
            <a:extLst>
              <a:ext uri="{FF2B5EF4-FFF2-40B4-BE49-F238E27FC236}">
                <a16:creationId xmlns:a16="http://schemas.microsoft.com/office/drawing/2014/main" id="{5A786CA1-4CD3-B46C-2B70-2AFE77112AE7}"/>
              </a:ext>
            </a:extLst>
          </p:cNvPr>
          <p:cNvPicPr>
            <a:picLocks noChangeAspect="1"/>
          </p:cNvPicPr>
          <p:nvPr/>
        </p:nvPicPr>
        <p:blipFill>
          <a:blip r:embed="rId2"/>
          <a:stretch>
            <a:fillRect/>
          </a:stretch>
        </p:blipFill>
        <p:spPr>
          <a:xfrm>
            <a:off x="4654296" y="907601"/>
            <a:ext cx="7214616" cy="5015365"/>
          </a:xfrm>
          <a:prstGeom prst="rect">
            <a:avLst/>
          </a:prstGeom>
        </p:spPr>
      </p:pic>
    </p:spTree>
    <p:extLst>
      <p:ext uri="{BB962C8B-B14F-4D97-AF65-F5344CB8AC3E}">
        <p14:creationId xmlns:p14="http://schemas.microsoft.com/office/powerpoint/2010/main" val="2288153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38FF-61A1-9181-5FB8-2F9E331B0AB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1" u="sng" kern="1200">
                <a:solidFill>
                  <a:schemeClr val="bg1"/>
                </a:solidFill>
                <a:latin typeface="+mj-lt"/>
                <a:ea typeface="+mj-ea"/>
                <a:cs typeface="+mj-cs"/>
              </a:rPr>
              <a:t>STORY</a:t>
            </a:r>
          </a:p>
        </p:txBody>
      </p:sp>
      <p:pic>
        <p:nvPicPr>
          <p:cNvPr id="4" name="Content Placeholder 3" descr="A screenshot of a chart&#10;&#10;Description automatically generated">
            <a:extLst>
              <a:ext uri="{FF2B5EF4-FFF2-40B4-BE49-F238E27FC236}">
                <a16:creationId xmlns:a16="http://schemas.microsoft.com/office/drawing/2014/main" id="{7F641EB3-DAC3-0113-C9B5-7A00531F8BA2}"/>
              </a:ext>
            </a:extLst>
          </p:cNvPr>
          <p:cNvPicPr>
            <a:picLocks noGrp="1" noChangeAspect="1"/>
          </p:cNvPicPr>
          <p:nvPr>
            <p:ph idx="1"/>
          </p:nvPr>
        </p:nvPicPr>
        <p:blipFill>
          <a:blip r:embed="rId2"/>
          <a:stretch>
            <a:fillRect/>
          </a:stretch>
        </p:blipFill>
        <p:spPr>
          <a:xfrm>
            <a:off x="2241439" y="1675227"/>
            <a:ext cx="7709121" cy="4394199"/>
          </a:xfrm>
          <a:prstGeom prst="rect">
            <a:avLst/>
          </a:prstGeom>
        </p:spPr>
      </p:pic>
    </p:spTree>
    <p:extLst>
      <p:ext uri="{BB962C8B-B14F-4D97-AF65-F5344CB8AC3E}">
        <p14:creationId xmlns:p14="http://schemas.microsoft.com/office/powerpoint/2010/main" val="239028214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6275A-9083-568F-C577-10039B87AC37}"/>
              </a:ext>
            </a:extLst>
          </p:cNvPr>
          <p:cNvSpPr>
            <a:spLocks noGrp="1"/>
          </p:cNvSpPr>
          <p:nvPr>
            <p:ph type="title"/>
          </p:nvPr>
        </p:nvSpPr>
        <p:spPr/>
        <p:txBody>
          <a:bodyPr/>
          <a:lstStyle/>
          <a:p>
            <a:r>
              <a:rPr lang="en-US" b="1" i="1" u="sng" dirty="0">
                <a:cs typeface="Calibri Light"/>
              </a:rPr>
              <a:t>ADVANTAGES AND DISADVANTAGES</a:t>
            </a:r>
            <a:endParaRPr lang="en-US" b="1" i="1" u="sng" dirty="0"/>
          </a:p>
        </p:txBody>
      </p:sp>
      <p:sp>
        <p:nvSpPr>
          <p:cNvPr id="4" name="Text Placeholder 3">
            <a:extLst>
              <a:ext uri="{FF2B5EF4-FFF2-40B4-BE49-F238E27FC236}">
                <a16:creationId xmlns:a16="http://schemas.microsoft.com/office/drawing/2014/main" id="{89CE765D-A659-7CB3-3612-56510E65668C}"/>
              </a:ext>
            </a:extLst>
          </p:cNvPr>
          <p:cNvSpPr>
            <a:spLocks noGrp="1"/>
          </p:cNvSpPr>
          <p:nvPr>
            <p:ph type="body" idx="1"/>
          </p:nvPr>
        </p:nvSpPr>
        <p:spPr/>
        <p:txBody>
          <a:bodyPr/>
          <a:lstStyle/>
          <a:p>
            <a:r>
              <a:rPr lang="en-US" dirty="0">
                <a:cs typeface="Calibri"/>
              </a:rPr>
              <a:t>ADVANTAGES</a:t>
            </a:r>
            <a:endParaRPr lang="en-US" dirty="0"/>
          </a:p>
        </p:txBody>
      </p:sp>
      <p:sp>
        <p:nvSpPr>
          <p:cNvPr id="3" name="Content Placeholder 2">
            <a:extLst>
              <a:ext uri="{FF2B5EF4-FFF2-40B4-BE49-F238E27FC236}">
                <a16:creationId xmlns:a16="http://schemas.microsoft.com/office/drawing/2014/main" id="{DA0013B4-017F-3382-7ECC-45AF65C532CA}"/>
              </a:ext>
            </a:extLst>
          </p:cNvPr>
          <p:cNvSpPr>
            <a:spLocks noGrp="1"/>
          </p:cNvSpPr>
          <p:nvPr>
            <p:ph sz="half" idx="2"/>
          </p:nvPr>
        </p:nvSpPr>
        <p:spPr/>
        <p:txBody>
          <a:bodyPr vert="horz" lIns="91440" tIns="45720" rIns="91440" bIns="45720" rtlCol="0" anchor="t">
            <a:normAutofit fontScale="92500" lnSpcReduction="20000"/>
          </a:bodyPr>
          <a:lstStyle/>
          <a:p>
            <a:r>
              <a:rPr lang="en-US" dirty="0">
                <a:ea typeface="+mn-lt"/>
                <a:cs typeface="+mn-lt"/>
              </a:rPr>
              <a:t>Informed Decision Making: Market insights empower businesses to make data-driven decisions, increasing the likelihood of success.</a:t>
            </a:r>
            <a:endParaRPr lang="en-US" dirty="0">
              <a:cs typeface="Calibri" panose="020F0502020204030204"/>
            </a:endParaRPr>
          </a:p>
          <a:p>
            <a:endParaRPr lang="en-US"/>
          </a:p>
          <a:p>
            <a:r>
              <a:rPr lang="en-US">
                <a:ea typeface="+mn-lt"/>
                <a:cs typeface="+mn-lt"/>
              </a:rPr>
              <a:t>Competitive Edge: Understanding market trends and consumer behavior helps companies stay ahead of competitors by offering innovative products and services.</a:t>
            </a:r>
            <a:endParaRPr lang="en-US"/>
          </a:p>
          <a:p>
            <a:endParaRPr lang="en-US" dirty="0">
              <a:cs typeface="Calibri"/>
            </a:endParaRPr>
          </a:p>
        </p:txBody>
      </p:sp>
      <p:sp>
        <p:nvSpPr>
          <p:cNvPr id="5" name="Text Placeholder 4">
            <a:extLst>
              <a:ext uri="{FF2B5EF4-FFF2-40B4-BE49-F238E27FC236}">
                <a16:creationId xmlns:a16="http://schemas.microsoft.com/office/drawing/2014/main" id="{FAD1EE96-3795-5728-EAC2-D6CBF0974725}"/>
              </a:ext>
            </a:extLst>
          </p:cNvPr>
          <p:cNvSpPr>
            <a:spLocks noGrp="1"/>
          </p:cNvSpPr>
          <p:nvPr>
            <p:ph type="body" sz="quarter" idx="3"/>
          </p:nvPr>
        </p:nvSpPr>
        <p:spPr/>
        <p:txBody>
          <a:bodyPr/>
          <a:lstStyle/>
          <a:p>
            <a:r>
              <a:rPr lang="en-US" dirty="0">
                <a:cs typeface="Calibri"/>
              </a:rPr>
              <a:t>DISADVANTAGES</a:t>
            </a:r>
            <a:endParaRPr lang="en-US" dirty="0"/>
          </a:p>
        </p:txBody>
      </p:sp>
      <p:sp>
        <p:nvSpPr>
          <p:cNvPr id="6" name="Content Placeholder 5">
            <a:extLst>
              <a:ext uri="{FF2B5EF4-FFF2-40B4-BE49-F238E27FC236}">
                <a16:creationId xmlns:a16="http://schemas.microsoft.com/office/drawing/2014/main" id="{4629B8D0-1C47-0228-AAA3-1250FB111FD1}"/>
              </a:ext>
            </a:extLst>
          </p:cNvPr>
          <p:cNvSpPr>
            <a:spLocks noGrp="1"/>
          </p:cNvSpPr>
          <p:nvPr>
            <p:ph sz="quarter" idx="4"/>
          </p:nvPr>
        </p:nvSpPr>
        <p:spPr/>
        <p:txBody>
          <a:bodyPr vert="horz" lIns="91440" tIns="45720" rIns="91440" bIns="45720" rtlCol="0" anchor="t">
            <a:normAutofit fontScale="92500" lnSpcReduction="20000"/>
          </a:bodyPr>
          <a:lstStyle/>
          <a:p>
            <a:r>
              <a:rPr lang="en-US" dirty="0">
                <a:ea typeface="+mn-lt"/>
                <a:cs typeface="+mn-lt"/>
              </a:rPr>
              <a:t>Costly: Gathering comprehensive market insights can be expensive, especially for small businesses with limited budgets.</a:t>
            </a:r>
            <a:endParaRPr lang="en-US" dirty="0">
              <a:cs typeface="Calibri" panose="020F0502020204030204"/>
            </a:endParaRPr>
          </a:p>
          <a:p>
            <a:endParaRPr lang="en-US"/>
          </a:p>
          <a:p>
            <a:r>
              <a:rPr lang="en-US" dirty="0">
                <a:ea typeface="+mn-lt"/>
                <a:cs typeface="+mn-lt"/>
              </a:rPr>
              <a:t>Data Accuracy: Market data might not always be accurate, leading to flawed analysis and potentially misguided decisions.</a:t>
            </a:r>
            <a:endParaRPr lang="en-US" dirty="0"/>
          </a:p>
          <a:p>
            <a:endParaRPr lang="en-US"/>
          </a:p>
          <a:p>
            <a:endParaRPr lang="en-US" dirty="0">
              <a:cs typeface="Calibri"/>
            </a:endParaRPr>
          </a:p>
        </p:txBody>
      </p:sp>
    </p:spTree>
    <p:extLst>
      <p:ext uri="{BB962C8B-B14F-4D97-AF65-F5344CB8AC3E}">
        <p14:creationId xmlns:p14="http://schemas.microsoft.com/office/powerpoint/2010/main" val="294719743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E2A328D-1B3C-BD13-66DA-ADF38333D130}"/>
              </a:ext>
            </a:extLst>
          </p:cNvPr>
          <p:cNvSpPr>
            <a:spLocks noGrp="1"/>
          </p:cNvSpPr>
          <p:nvPr>
            <p:ph type="title"/>
          </p:nvPr>
        </p:nvSpPr>
        <p:spPr>
          <a:xfrm>
            <a:off x="838200" y="365125"/>
            <a:ext cx="5393361" cy="1325563"/>
          </a:xfrm>
        </p:spPr>
        <p:txBody>
          <a:bodyPr>
            <a:normAutofit/>
          </a:bodyPr>
          <a:lstStyle/>
          <a:p>
            <a:r>
              <a:rPr lang="en-US" sz="6000" b="1" i="1" u="sng" dirty="0">
                <a:cs typeface="Calibri Light"/>
              </a:rPr>
              <a:t>APPLICATIONS</a:t>
            </a:r>
            <a:r>
              <a:rPr lang="en-US" dirty="0">
                <a:cs typeface="Calibri Light"/>
              </a:rPr>
              <a:t>:</a:t>
            </a:r>
            <a:endParaRPr lang="en-US" dirty="0"/>
          </a:p>
        </p:txBody>
      </p:sp>
      <p:sp>
        <p:nvSpPr>
          <p:cNvPr id="14" name="Freeform: Shape 13">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BB29C3A6-5784-BBBE-63F7-740734473289}"/>
              </a:ext>
            </a:extLst>
          </p:cNvPr>
          <p:cNvSpPr>
            <a:spLocks noGrp="1"/>
          </p:cNvSpPr>
          <p:nvPr>
            <p:ph idx="1"/>
          </p:nvPr>
        </p:nvSpPr>
        <p:spPr>
          <a:xfrm>
            <a:off x="838200" y="1825625"/>
            <a:ext cx="5393361" cy="4351338"/>
          </a:xfrm>
        </p:spPr>
        <p:txBody>
          <a:bodyPr vert="horz" lIns="91440" tIns="45720" rIns="91440" bIns="45720" rtlCol="0" anchor="t">
            <a:normAutofit/>
          </a:bodyPr>
          <a:lstStyle/>
          <a:p>
            <a:pPr>
              <a:buFont typeface="Wingdings"/>
              <a:buChar char="v"/>
            </a:pPr>
            <a:r>
              <a:rPr lang="en-US" sz="3200">
                <a:cs typeface="Calibri"/>
              </a:rPr>
              <a:t>Tableau Can Be Used For Enable The Business To Function.</a:t>
            </a:r>
            <a:endParaRPr lang="en-US" sz="3200" dirty="0">
              <a:cs typeface="Calibri"/>
            </a:endParaRPr>
          </a:p>
          <a:p>
            <a:pPr>
              <a:buFont typeface="Wingdings"/>
              <a:buChar char="v"/>
            </a:pPr>
            <a:r>
              <a:rPr lang="en-US" sz="3200" dirty="0">
                <a:cs typeface="Calibri"/>
              </a:rPr>
              <a:t>Delivered Product Or Services And Pursue Growth Opportunity</a:t>
            </a:r>
          </a:p>
        </p:txBody>
      </p:sp>
      <p:sp>
        <p:nvSpPr>
          <p:cNvPr id="16" name="Oval 15">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ogo with blue and orange crosses&#10;&#10;Description automatically generated">
            <a:extLst>
              <a:ext uri="{FF2B5EF4-FFF2-40B4-BE49-F238E27FC236}">
                <a16:creationId xmlns:a16="http://schemas.microsoft.com/office/drawing/2014/main" id="{E6EC1590-21A0-57E0-542C-F879F2564402}"/>
              </a:ext>
            </a:extLst>
          </p:cNvPr>
          <p:cNvPicPr>
            <a:picLocks noChangeAspect="1"/>
          </p:cNvPicPr>
          <p:nvPr/>
        </p:nvPicPr>
        <p:blipFill>
          <a:blip r:embed="rId2"/>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8" name="Freeform: Shape 17">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5306472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2183C7-D9DE-3F53-CA47-CF0CDDF8A0E9}"/>
              </a:ext>
            </a:extLst>
          </p:cNvPr>
          <p:cNvSpPr>
            <a:spLocks noGrp="1"/>
          </p:cNvSpPr>
          <p:nvPr>
            <p:ph type="title"/>
          </p:nvPr>
        </p:nvSpPr>
        <p:spPr>
          <a:xfrm>
            <a:off x="5297762" y="329184"/>
            <a:ext cx="6251110" cy="1783080"/>
          </a:xfrm>
        </p:spPr>
        <p:txBody>
          <a:bodyPr anchor="b">
            <a:normAutofit/>
          </a:bodyPr>
          <a:lstStyle/>
          <a:p>
            <a:r>
              <a:rPr lang="en-US" sz="5400" b="1" i="1" u="sng">
                <a:cs typeface="Calibri Light"/>
              </a:rPr>
              <a:t>CONCLUSION:</a:t>
            </a:r>
            <a:endParaRPr lang="en-US" sz="5400" b="1" i="1" u="sng"/>
          </a:p>
        </p:txBody>
      </p:sp>
      <p:pic>
        <p:nvPicPr>
          <p:cNvPr id="6" name="Picture 5" descr="A close-up of a lantern&#10;&#10;Description automatically generated">
            <a:extLst>
              <a:ext uri="{FF2B5EF4-FFF2-40B4-BE49-F238E27FC236}">
                <a16:creationId xmlns:a16="http://schemas.microsoft.com/office/drawing/2014/main" id="{11F18CA2-F37C-65BB-9C2B-EEBE7F3323C5}"/>
              </a:ext>
            </a:extLst>
          </p:cNvPr>
          <p:cNvPicPr>
            <a:picLocks noChangeAspect="1"/>
          </p:cNvPicPr>
          <p:nvPr/>
        </p:nvPicPr>
        <p:blipFill rotWithShape="1">
          <a:blip r:embed="rId2"/>
          <a:srcRect t="201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232A26-678E-3C42-5FBD-EE52184707CF}"/>
              </a:ext>
            </a:extLst>
          </p:cNvPr>
          <p:cNvSpPr>
            <a:spLocks noGrp="1"/>
          </p:cNvSpPr>
          <p:nvPr>
            <p:ph idx="1"/>
          </p:nvPr>
        </p:nvSpPr>
        <p:spPr>
          <a:xfrm>
            <a:off x="5297762" y="2706624"/>
            <a:ext cx="6251110" cy="3483864"/>
          </a:xfrm>
        </p:spPr>
        <p:txBody>
          <a:bodyPr vert="horz" lIns="91440" tIns="45720" rIns="91440" bIns="45720" rtlCol="0">
            <a:normAutofit/>
          </a:bodyPr>
          <a:lstStyle/>
          <a:p>
            <a:r>
              <a:rPr lang="en-US" sz="2200">
                <a:ea typeface="+mn-lt"/>
                <a:cs typeface="+mn-lt"/>
              </a:rPr>
              <a:t>market insights are invaluable assets for businesses, offering a wealth of information that can shape strategic decisions, enhance customer satisfaction, and foster innovation.</a:t>
            </a:r>
          </a:p>
          <a:p>
            <a:r>
              <a:rPr lang="en-US" sz="2200">
                <a:ea typeface="+mn-lt"/>
                <a:cs typeface="+mn-lt"/>
              </a:rPr>
              <a:t> By leveraging these insights, businesses can gain a competitive edge, identify opportunities, and mitigate risks effectively. </a:t>
            </a:r>
          </a:p>
          <a:p>
            <a:endParaRPr lang="en-US" sz="2200">
              <a:cs typeface="Calibri"/>
            </a:endParaRPr>
          </a:p>
        </p:txBody>
      </p:sp>
    </p:spTree>
    <p:extLst>
      <p:ext uri="{BB962C8B-B14F-4D97-AF65-F5344CB8AC3E}">
        <p14:creationId xmlns:p14="http://schemas.microsoft.com/office/powerpoint/2010/main" val="17166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8F9376E-FACF-FAEA-1103-4655D55CCF74}"/>
              </a:ext>
            </a:extLst>
          </p:cNvPr>
          <p:cNvSpPr>
            <a:spLocks noGrp="1"/>
          </p:cNvSpPr>
          <p:nvPr>
            <p:ph type="title"/>
          </p:nvPr>
        </p:nvSpPr>
        <p:spPr>
          <a:xfrm>
            <a:off x="838200" y="448721"/>
            <a:ext cx="4707671" cy="1225650"/>
          </a:xfrm>
        </p:spPr>
        <p:txBody>
          <a:bodyPr anchor="b">
            <a:normAutofit/>
          </a:bodyPr>
          <a:lstStyle/>
          <a:p>
            <a:r>
              <a:rPr lang="en-US" sz="3800" b="1" i="1" u="sng">
                <a:solidFill>
                  <a:schemeClr val="bg1"/>
                </a:solidFill>
                <a:cs typeface="Calibri Light"/>
              </a:rPr>
              <a:t>FUTURE SCOPE:</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08162A2-A169-C360-D29B-1D1B529E7869}"/>
              </a:ext>
            </a:extLst>
          </p:cNvPr>
          <p:cNvSpPr>
            <a:spLocks noGrp="1"/>
          </p:cNvSpPr>
          <p:nvPr>
            <p:ph idx="1"/>
          </p:nvPr>
        </p:nvSpPr>
        <p:spPr>
          <a:xfrm>
            <a:off x="897769" y="1909192"/>
            <a:ext cx="4586513" cy="3647710"/>
          </a:xfrm>
        </p:spPr>
        <p:txBody>
          <a:bodyPr vert="horz" lIns="91440" tIns="45720" rIns="91440" bIns="45720" rtlCol="0">
            <a:normAutofit/>
          </a:bodyPr>
          <a:lstStyle/>
          <a:p>
            <a:r>
              <a:rPr lang="en-US" sz="2000">
                <a:solidFill>
                  <a:schemeClr val="bg1"/>
                </a:solidFill>
                <a:ea typeface="+mn-lt"/>
                <a:cs typeface="+mn-lt"/>
              </a:rPr>
              <a:t>The future scope of market insights is promising, driven by advancements in technology and evolving consumer behaviors. Here are some key areas where market insights are likely to play a crucial role in the future:</a:t>
            </a:r>
            <a:endParaRPr lang="en-US" sz="2000">
              <a:solidFill>
                <a:schemeClr val="bg1"/>
              </a:solidFill>
            </a:endParaRP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close-up of a candle&#10;&#10;Description automatically generated">
            <a:extLst>
              <a:ext uri="{FF2B5EF4-FFF2-40B4-BE49-F238E27FC236}">
                <a16:creationId xmlns:a16="http://schemas.microsoft.com/office/drawing/2014/main" id="{79CB5314-6AE0-0412-9FD0-E74245470434}"/>
              </a:ext>
            </a:extLst>
          </p:cNvPr>
          <p:cNvPicPr>
            <a:picLocks noChangeAspect="1"/>
          </p:cNvPicPr>
          <p:nvPr/>
        </p:nvPicPr>
        <p:blipFill>
          <a:blip r:embed="rId2"/>
          <a:stretch>
            <a:fillRect/>
          </a:stretch>
        </p:blipFill>
        <p:spPr>
          <a:xfrm>
            <a:off x="6525453" y="372737"/>
            <a:ext cx="5666547" cy="6112525"/>
          </a:xfrm>
          <a:prstGeom prst="rect">
            <a:avLst/>
          </a:prstGeom>
        </p:spPr>
      </p:pic>
    </p:spTree>
    <p:extLst>
      <p:ext uri="{BB962C8B-B14F-4D97-AF65-F5344CB8AC3E}">
        <p14:creationId xmlns:p14="http://schemas.microsoft.com/office/powerpoint/2010/main" val="274468650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83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yellow neon sign on a brick wall&#10;&#10;Description automatically generated">
            <a:extLst>
              <a:ext uri="{FF2B5EF4-FFF2-40B4-BE49-F238E27FC236}">
                <a16:creationId xmlns:a16="http://schemas.microsoft.com/office/drawing/2014/main" id="{BDC5562D-334D-22C2-E6A7-8237AA4A283B}"/>
              </a:ext>
            </a:extLst>
          </p:cNvPr>
          <p:cNvPicPr>
            <a:picLocks noGrp="1" noChangeAspect="1"/>
          </p:cNvPicPr>
          <p:nvPr>
            <p:ph idx="1"/>
          </p:nvPr>
        </p:nvPicPr>
        <p:blipFill>
          <a:blip r:embed="rId2"/>
          <a:stretch>
            <a:fillRect/>
          </a:stretch>
        </p:blipFill>
        <p:spPr>
          <a:xfrm>
            <a:off x="6421035" y="1008453"/>
            <a:ext cx="5129784" cy="4841094"/>
          </a:xfrm>
          <a:prstGeom prst="rect">
            <a:avLst/>
          </a:prstGeom>
        </p:spPr>
      </p:pic>
      <p:sp>
        <p:nvSpPr>
          <p:cNvPr id="16" name="Rectangle 15">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and white text&#10;&#10;Description automatically generated">
            <a:extLst>
              <a:ext uri="{FF2B5EF4-FFF2-40B4-BE49-F238E27FC236}">
                <a16:creationId xmlns:a16="http://schemas.microsoft.com/office/drawing/2014/main" id="{AC355465-F70D-1174-E888-F54C250B4E4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41180" y="1295865"/>
            <a:ext cx="5129784" cy="4266270"/>
          </a:xfrm>
          <a:prstGeom prst="rect">
            <a:avLst/>
          </a:prstGeom>
        </p:spPr>
      </p:pic>
      <p:sp>
        <p:nvSpPr>
          <p:cNvPr id="7" name="TextBox 6">
            <a:extLst>
              <a:ext uri="{FF2B5EF4-FFF2-40B4-BE49-F238E27FC236}">
                <a16:creationId xmlns:a16="http://schemas.microsoft.com/office/drawing/2014/main" id="{18F170A7-3DA5-A5E5-F05C-9239AE5A80F7}"/>
              </a:ext>
            </a:extLst>
          </p:cNvPr>
          <p:cNvSpPr txBox="1"/>
          <p:nvPr/>
        </p:nvSpPr>
        <p:spPr>
          <a:xfrm>
            <a:off x="3436672" y="5362080"/>
            <a:ext cx="233429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247323472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0" name="Group 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4" name="Freeform: Shape 1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 name="Group 1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 name="Freeform: Shape 1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5B561C13-E923-CF86-4DEC-443A23E388F8}"/>
              </a:ext>
            </a:extLst>
          </p:cNvPr>
          <p:cNvSpPr>
            <a:spLocks noGrp="1"/>
          </p:cNvSpPr>
          <p:nvPr>
            <p:ph type="title"/>
          </p:nvPr>
        </p:nvSpPr>
        <p:spPr>
          <a:xfrm>
            <a:off x="205596" y="2170223"/>
            <a:ext cx="11406606" cy="1646966"/>
          </a:xfrm>
        </p:spPr>
        <p:txBody>
          <a:bodyPr vert="horz" lIns="91440" tIns="45720" rIns="91440" bIns="45720" rtlCol="0" anchor="b">
            <a:noAutofit/>
          </a:bodyPr>
          <a:lstStyle/>
          <a:p>
            <a:r>
              <a:rPr lang="en-US" sz="7200" b="1" i="1" kern="1200" dirty="0">
                <a:solidFill>
                  <a:schemeClr val="bg1"/>
                </a:solidFill>
                <a:latin typeface="+mj-lt"/>
                <a:ea typeface="+mj-ea"/>
                <a:cs typeface="+mj-cs"/>
              </a:rPr>
              <a:t>UNVEILING MARKET INSIGHTS</a:t>
            </a:r>
            <a:endParaRPr lang="en-US" sz="7200" b="1" i="1" kern="1200">
              <a:solidFill>
                <a:schemeClr val="bg1"/>
              </a:solidFill>
              <a:latin typeface="+mj-lt"/>
              <a:cs typeface="Calibri Light"/>
            </a:endParaRPr>
          </a:p>
        </p:txBody>
      </p:sp>
    </p:spTree>
    <p:extLst>
      <p:ext uri="{BB962C8B-B14F-4D97-AF65-F5344CB8AC3E}">
        <p14:creationId xmlns:p14="http://schemas.microsoft.com/office/powerpoint/2010/main" val="38888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317B7366-37C8-497F-8B24-C0D854C7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8F145-EC77-4C0C-8393-46481561FAE2}"/>
              </a:ext>
            </a:extLst>
          </p:cNvPr>
          <p:cNvSpPr>
            <a:spLocks noGrp="1"/>
          </p:cNvSpPr>
          <p:nvPr>
            <p:ph type="title"/>
          </p:nvPr>
        </p:nvSpPr>
        <p:spPr>
          <a:xfrm>
            <a:off x="1657710" y="379502"/>
            <a:ext cx="5440393" cy="1325563"/>
          </a:xfrm>
        </p:spPr>
        <p:txBody>
          <a:bodyPr>
            <a:normAutofit/>
          </a:bodyPr>
          <a:lstStyle/>
          <a:p>
            <a:r>
              <a:rPr lang="en-US" b="1" i="1" u="sng" dirty="0">
                <a:cs typeface="Calibri Light"/>
              </a:rPr>
              <a:t>INTRODUCTION:</a:t>
            </a:r>
          </a:p>
        </p:txBody>
      </p:sp>
      <p:pic>
        <p:nvPicPr>
          <p:cNvPr id="18" name="Picture 17" descr="A light bulb with one light shining&#10;&#10;Description automatically generated">
            <a:extLst>
              <a:ext uri="{FF2B5EF4-FFF2-40B4-BE49-F238E27FC236}">
                <a16:creationId xmlns:a16="http://schemas.microsoft.com/office/drawing/2014/main" id="{473DDE38-85DA-0EFC-C9DA-5F13C5F2C195}"/>
              </a:ext>
            </a:extLst>
          </p:cNvPr>
          <p:cNvPicPr>
            <a:picLocks noChangeAspect="1"/>
          </p:cNvPicPr>
          <p:nvPr/>
        </p:nvPicPr>
        <p:blipFill rotWithShape="1">
          <a:blip r:embed="rId2"/>
          <a:srcRect l="18839" r="5863" b="-2"/>
          <a:stretch/>
        </p:blipFill>
        <p:spPr>
          <a:xfrm>
            <a:off x="1129323" y="2013626"/>
            <a:ext cx="4488714" cy="3576825"/>
          </a:xfrm>
          <a:custGeom>
            <a:avLst/>
            <a:gdLst/>
            <a:ahLst/>
            <a:cxnLst/>
            <a:rect l="l" t="t" r="r" b="b"/>
            <a:pathLst>
              <a:path w="4488714" h="3576825">
                <a:moveTo>
                  <a:pt x="713492" y="15"/>
                </a:moveTo>
                <a:cubicBezTo>
                  <a:pt x="723739" y="278"/>
                  <a:pt x="734339" y="3967"/>
                  <a:pt x="743942" y="5139"/>
                </a:cubicBezTo>
                <a:cubicBezTo>
                  <a:pt x="955929" y="31374"/>
                  <a:pt x="1167914" y="59717"/>
                  <a:pt x="1380134" y="84780"/>
                </a:cubicBezTo>
                <a:cubicBezTo>
                  <a:pt x="1578535" y="108204"/>
                  <a:pt x="1778340" y="113591"/>
                  <a:pt x="1977677" y="125771"/>
                </a:cubicBezTo>
                <a:cubicBezTo>
                  <a:pt x="2218942" y="140529"/>
                  <a:pt x="2459740" y="161377"/>
                  <a:pt x="2699600" y="194169"/>
                </a:cubicBezTo>
                <a:cubicBezTo>
                  <a:pt x="2866144" y="217126"/>
                  <a:pt x="3034328" y="233053"/>
                  <a:pt x="3203214" y="214783"/>
                </a:cubicBezTo>
                <a:cubicBezTo>
                  <a:pt x="3211646" y="213845"/>
                  <a:pt x="3221250" y="210801"/>
                  <a:pt x="3228277" y="213845"/>
                </a:cubicBezTo>
                <a:cubicBezTo>
                  <a:pt x="3310262" y="248045"/>
                  <a:pt x="3399740" y="223449"/>
                  <a:pt x="3484768" y="244999"/>
                </a:cubicBezTo>
                <a:cubicBezTo>
                  <a:pt x="3462984" y="328154"/>
                  <a:pt x="3369523" y="321361"/>
                  <a:pt x="3316820" y="378984"/>
                </a:cubicBezTo>
                <a:cubicBezTo>
                  <a:pt x="3402785" y="401939"/>
                  <a:pt x="3480084" y="425129"/>
                  <a:pt x="3558554" y="442462"/>
                </a:cubicBezTo>
                <a:cubicBezTo>
                  <a:pt x="3641709" y="460733"/>
                  <a:pt x="3712214" y="510158"/>
                  <a:pt x="3793494" y="532176"/>
                </a:cubicBezTo>
                <a:cubicBezTo>
                  <a:pt x="3810829" y="536861"/>
                  <a:pt x="3831676" y="553257"/>
                  <a:pt x="3837766" y="569186"/>
                </a:cubicBezTo>
                <a:cubicBezTo>
                  <a:pt x="3857442" y="620719"/>
                  <a:pt x="4250260" y="765244"/>
                  <a:pt x="4203881" y="811154"/>
                </a:cubicBezTo>
                <a:cubicBezTo>
                  <a:pt x="4184673" y="830128"/>
                  <a:pt x="4159844" y="843714"/>
                  <a:pt x="4133843" y="862453"/>
                </a:cubicBezTo>
                <a:cubicBezTo>
                  <a:pt x="4172962" y="897823"/>
                  <a:pt x="4216998" y="913283"/>
                  <a:pt x="4263846" y="923823"/>
                </a:cubicBezTo>
                <a:cubicBezTo>
                  <a:pt x="4277901" y="927103"/>
                  <a:pt x="4291721" y="933661"/>
                  <a:pt x="4293126" y="949590"/>
                </a:cubicBezTo>
                <a:cubicBezTo>
                  <a:pt x="4294531" y="966220"/>
                  <a:pt x="4280242" y="972778"/>
                  <a:pt x="4268297" y="980509"/>
                </a:cubicBezTo>
                <a:cubicBezTo>
                  <a:pt x="4251666" y="991283"/>
                  <a:pt x="4235503" y="1000654"/>
                  <a:pt x="4214422" y="1002059"/>
                </a:cubicBezTo>
                <a:cubicBezTo>
                  <a:pt x="4179754" y="1004167"/>
                  <a:pt x="4163124" y="1034149"/>
                  <a:pt x="4142980" y="1056636"/>
                </a:cubicBezTo>
                <a:cubicBezTo>
                  <a:pt x="4131736" y="1069286"/>
                  <a:pt x="4126114" y="1094817"/>
                  <a:pt x="4145790" y="1099268"/>
                </a:cubicBezTo>
                <a:cubicBezTo>
                  <a:pt x="4193106" y="1110043"/>
                  <a:pt x="4189358" y="1141197"/>
                  <a:pt x="4188188" y="1176567"/>
                </a:cubicBezTo>
                <a:cubicBezTo>
                  <a:pt x="4186548" y="1220370"/>
                  <a:pt x="4158673" y="1240514"/>
                  <a:pt x="4124474" y="1257380"/>
                </a:cubicBezTo>
                <a:cubicBezTo>
                  <a:pt x="4112762" y="1263235"/>
                  <a:pt x="4096132" y="1263000"/>
                  <a:pt x="4091680" y="1281271"/>
                </a:cubicBezTo>
                <a:cubicBezTo>
                  <a:pt x="4110888" y="1298606"/>
                  <a:pt x="4134312" y="1284551"/>
                  <a:pt x="4154926" y="1289469"/>
                </a:cubicBezTo>
                <a:cubicBezTo>
                  <a:pt x="4172025" y="1293452"/>
                  <a:pt x="4200368" y="1291344"/>
                  <a:pt x="4176944" y="1323200"/>
                </a:cubicBezTo>
                <a:cubicBezTo>
                  <a:pt x="4170150" y="1332335"/>
                  <a:pt x="4178114" y="1339363"/>
                  <a:pt x="4186782" y="1340066"/>
                </a:cubicBezTo>
                <a:cubicBezTo>
                  <a:pt x="4256117" y="1347327"/>
                  <a:pt x="4224260" y="1411743"/>
                  <a:pt x="4246513" y="1445708"/>
                </a:cubicBezTo>
                <a:cubicBezTo>
                  <a:pt x="4252602" y="1455076"/>
                  <a:pt x="4246044" y="1471239"/>
                  <a:pt x="4236440" y="1475221"/>
                </a:cubicBezTo>
                <a:cubicBezTo>
                  <a:pt x="4175069" y="1501456"/>
                  <a:pt x="4166637" y="1563998"/>
                  <a:pt x="4136888" y="1617873"/>
                </a:cubicBezTo>
                <a:cubicBezTo>
                  <a:pt x="4169214" y="1639188"/>
                  <a:pt x="4207863" y="1643873"/>
                  <a:pt x="4242764" y="1657693"/>
                </a:cubicBezTo>
                <a:cubicBezTo>
                  <a:pt x="4279072" y="1672216"/>
                  <a:pt x="4279072" y="1682991"/>
                  <a:pt x="4249089" y="1725153"/>
                </a:cubicBezTo>
                <a:cubicBezTo>
                  <a:pt x="4327090" y="1734290"/>
                  <a:pt x="4327090" y="1734290"/>
                  <a:pt x="4302964" y="1800579"/>
                </a:cubicBezTo>
                <a:cubicBezTo>
                  <a:pt x="4368318" y="1806669"/>
                  <a:pt x="4411417" y="1838057"/>
                  <a:pt x="4421488" y="1906689"/>
                </a:cubicBezTo>
                <a:cubicBezTo>
                  <a:pt x="4426408" y="1939951"/>
                  <a:pt x="4455922" y="1955644"/>
                  <a:pt x="4488714" y="1977897"/>
                </a:cubicBezTo>
                <a:cubicBezTo>
                  <a:pt x="4447958" y="1999448"/>
                  <a:pt x="4420318" y="2044421"/>
                  <a:pt x="4372767" y="1996870"/>
                </a:cubicBezTo>
                <a:cubicBezTo>
                  <a:pt x="4355434" y="1979537"/>
                  <a:pt x="4357072" y="2001555"/>
                  <a:pt x="4354731" y="2007880"/>
                </a:cubicBezTo>
                <a:cubicBezTo>
                  <a:pt x="4349110" y="2023339"/>
                  <a:pt x="4360820" y="2033646"/>
                  <a:pt x="4368551" y="2045357"/>
                </a:cubicBezTo>
                <a:cubicBezTo>
                  <a:pt x="4376046" y="2057070"/>
                  <a:pt x="4384948" y="2069484"/>
                  <a:pt x="4387056" y="2082603"/>
                </a:cubicBezTo>
                <a:cubicBezTo>
                  <a:pt x="4388460" y="2091738"/>
                  <a:pt x="4381668" y="2105088"/>
                  <a:pt x="4374173" y="2111882"/>
                </a:cubicBezTo>
                <a:cubicBezTo>
                  <a:pt x="4334820" y="2147720"/>
                  <a:pt x="4358244" y="2228299"/>
                  <a:pt x="4283756" y="2238606"/>
                </a:cubicBezTo>
                <a:cubicBezTo>
                  <a:pt x="4250260" y="2243289"/>
                  <a:pt x="4234098" y="2272804"/>
                  <a:pt x="4209503" y="2288966"/>
                </a:cubicBezTo>
                <a:cubicBezTo>
                  <a:pt x="4124006" y="2345418"/>
                  <a:pt x="4066851" y="2418032"/>
                  <a:pt x="4040383" y="2517817"/>
                </a:cubicBezTo>
                <a:cubicBezTo>
                  <a:pt x="4033122" y="2545457"/>
                  <a:pt x="4005246" y="2567711"/>
                  <a:pt x="3987210" y="2592071"/>
                </a:cubicBezTo>
                <a:cubicBezTo>
                  <a:pt x="3995878" y="2609873"/>
                  <a:pt x="4043193" y="2571458"/>
                  <a:pt x="4026563" y="2618305"/>
                </a:cubicBezTo>
                <a:cubicBezTo>
                  <a:pt x="4013914" y="2653442"/>
                  <a:pt x="3981588" y="2675226"/>
                  <a:pt x="3951137" y="2696074"/>
                </a:cubicBezTo>
                <a:cubicBezTo>
                  <a:pt x="3916470" y="2719731"/>
                  <a:pt x="3878055" y="2738704"/>
                  <a:pt x="3862360" y="2782506"/>
                </a:cubicBezTo>
                <a:cubicBezTo>
                  <a:pt x="3859081" y="2791877"/>
                  <a:pt x="3848540" y="2801714"/>
                  <a:pt x="3839172" y="2805463"/>
                </a:cubicBezTo>
                <a:cubicBezTo>
                  <a:pt x="3350549" y="3576343"/>
                  <a:pt x="2147734" y="3581495"/>
                  <a:pt x="2009066" y="3576107"/>
                </a:cubicBezTo>
                <a:cubicBezTo>
                  <a:pt x="1841116" y="3569315"/>
                  <a:pt x="1682302" y="3521764"/>
                  <a:pt x="1526534" y="3462502"/>
                </a:cubicBezTo>
                <a:cubicBezTo>
                  <a:pt x="1460712" y="3437439"/>
                  <a:pt x="1399577" y="3401835"/>
                  <a:pt x="1335628" y="3374195"/>
                </a:cubicBezTo>
                <a:cubicBezTo>
                  <a:pt x="1247321" y="3336013"/>
                  <a:pt x="1179158" y="3263165"/>
                  <a:pt x="1091084" y="3232479"/>
                </a:cubicBezTo>
                <a:cubicBezTo>
                  <a:pt x="1000434" y="3200857"/>
                  <a:pt x="922901" y="3143000"/>
                  <a:pt x="829673" y="3118405"/>
                </a:cubicBezTo>
                <a:cubicBezTo>
                  <a:pt x="780484" y="3105288"/>
                  <a:pt x="732933" y="3081631"/>
                  <a:pt x="740662" y="3013935"/>
                </a:cubicBezTo>
                <a:cubicBezTo>
                  <a:pt x="742771" y="2994727"/>
                  <a:pt x="729888" y="2979034"/>
                  <a:pt x="709509" y="2984656"/>
                </a:cubicBezTo>
                <a:cubicBezTo>
                  <a:pt x="670626" y="2995196"/>
                  <a:pt x="653058" y="2967321"/>
                  <a:pt x="631507" y="2946474"/>
                </a:cubicBezTo>
                <a:cubicBezTo>
                  <a:pt x="593093" y="2909465"/>
                  <a:pt x="556552" y="2870113"/>
                  <a:pt x="495415" y="2864022"/>
                </a:cubicBezTo>
                <a:cubicBezTo>
                  <a:pt x="507126" y="2834976"/>
                  <a:pt x="527037" y="2839193"/>
                  <a:pt x="545308" y="2845283"/>
                </a:cubicBezTo>
                <a:cubicBezTo>
                  <a:pt x="593327" y="2861212"/>
                  <a:pt x="640877" y="2879248"/>
                  <a:pt x="688896" y="2895176"/>
                </a:cubicBezTo>
                <a:cubicBezTo>
                  <a:pt x="720284" y="2905483"/>
                  <a:pt x="751438" y="2920006"/>
                  <a:pt x="793367" y="2908527"/>
                </a:cubicBezTo>
                <a:cubicBezTo>
                  <a:pt x="757294" y="2849968"/>
                  <a:pt x="695923" y="2839427"/>
                  <a:pt x="646265" y="2821391"/>
                </a:cubicBezTo>
                <a:cubicBezTo>
                  <a:pt x="584192" y="2798670"/>
                  <a:pt x="547651" y="2755803"/>
                  <a:pt x="503847" y="2708019"/>
                </a:cubicBezTo>
                <a:cubicBezTo>
                  <a:pt x="549524" y="2696541"/>
                  <a:pt x="577867" y="2731678"/>
                  <a:pt x="613705" y="2729803"/>
                </a:cubicBezTo>
                <a:cubicBezTo>
                  <a:pt x="615580" y="2723714"/>
                  <a:pt x="618859" y="2714813"/>
                  <a:pt x="618390" y="2714577"/>
                </a:cubicBezTo>
                <a:cubicBezTo>
                  <a:pt x="559831" y="2688343"/>
                  <a:pt x="532425" y="2639153"/>
                  <a:pt x="523289" y="2579656"/>
                </a:cubicBezTo>
                <a:cubicBezTo>
                  <a:pt x="518605" y="2548972"/>
                  <a:pt x="497289" y="2539368"/>
                  <a:pt x="476207" y="2525313"/>
                </a:cubicBezTo>
                <a:cubicBezTo>
                  <a:pt x="402656" y="2475421"/>
                  <a:pt x="324889" y="2430213"/>
                  <a:pt x="264455" y="2361581"/>
                </a:cubicBezTo>
                <a:cubicBezTo>
                  <a:pt x="334259" y="2370716"/>
                  <a:pt x="390242" y="2415455"/>
                  <a:pt x="465433" y="2434663"/>
                </a:cubicBezTo>
                <a:cubicBezTo>
                  <a:pt x="405702" y="2359238"/>
                  <a:pt x="328402" y="2321058"/>
                  <a:pt x="257897" y="2275380"/>
                </a:cubicBezTo>
                <a:cubicBezTo>
                  <a:pt x="225806" y="2254533"/>
                  <a:pt x="196059" y="2227830"/>
                  <a:pt x="157174" y="2216586"/>
                </a:cubicBezTo>
                <a:cubicBezTo>
                  <a:pt x="143354" y="2212604"/>
                  <a:pt x="120633" y="2204172"/>
                  <a:pt x="131643" y="2181919"/>
                </a:cubicBezTo>
                <a:cubicBezTo>
                  <a:pt x="141011" y="2163415"/>
                  <a:pt x="159516" y="2169035"/>
                  <a:pt x="176382" y="2174423"/>
                </a:cubicBezTo>
                <a:cubicBezTo>
                  <a:pt x="216905" y="2187776"/>
                  <a:pt x="258834" y="2188009"/>
                  <a:pt x="313646" y="2187776"/>
                </a:cubicBezTo>
                <a:cubicBezTo>
                  <a:pt x="267735" y="2126639"/>
                  <a:pt x="183643" y="2144910"/>
                  <a:pt x="144292" y="2080728"/>
                </a:cubicBezTo>
                <a:cubicBezTo>
                  <a:pt x="193481" y="2069484"/>
                  <a:pt x="231428" y="2092674"/>
                  <a:pt x="271249" y="2097124"/>
                </a:cubicBezTo>
                <a:cubicBezTo>
                  <a:pt x="307321" y="2101106"/>
                  <a:pt x="316222" y="2090332"/>
                  <a:pt x="307790" y="2054961"/>
                </a:cubicBezTo>
                <a:cubicBezTo>
                  <a:pt x="294673" y="1999915"/>
                  <a:pt x="314349" y="1971806"/>
                  <a:pt x="366818" y="1986798"/>
                </a:cubicBezTo>
                <a:cubicBezTo>
                  <a:pt x="415539" y="2000852"/>
                  <a:pt x="420692" y="1980240"/>
                  <a:pt x="407575" y="1948852"/>
                </a:cubicBezTo>
                <a:cubicBezTo>
                  <a:pt x="388836" y="1903176"/>
                  <a:pt x="410151" y="1867805"/>
                  <a:pt x="424674" y="1829390"/>
                </a:cubicBezTo>
                <a:cubicBezTo>
                  <a:pt x="446928" y="1770831"/>
                  <a:pt x="437558" y="1742253"/>
                  <a:pt x="389539" y="1698685"/>
                </a:cubicBezTo>
                <a:cubicBezTo>
                  <a:pt x="362602" y="1674323"/>
                  <a:pt x="333557" y="1653711"/>
                  <a:pt x="294438" y="1632630"/>
                </a:cubicBezTo>
                <a:cubicBezTo>
                  <a:pt x="384620" y="1621152"/>
                  <a:pt x="289988" y="1582503"/>
                  <a:pt x="321844" y="1558376"/>
                </a:cubicBezTo>
                <a:cubicBezTo>
                  <a:pt x="385557" y="1548538"/>
                  <a:pt x="437558" y="1625368"/>
                  <a:pt x="524227" y="1603350"/>
                </a:cubicBezTo>
                <a:cubicBezTo>
                  <a:pt x="417179" y="1536825"/>
                  <a:pt x="298889" y="1515041"/>
                  <a:pt x="221356" y="1426500"/>
                </a:cubicBezTo>
                <a:cubicBezTo>
                  <a:pt x="239158" y="1406355"/>
                  <a:pt x="256960" y="1425094"/>
                  <a:pt x="272186" y="1417599"/>
                </a:cubicBezTo>
                <a:cubicBezTo>
                  <a:pt x="271717" y="1412914"/>
                  <a:pt x="272889" y="1405886"/>
                  <a:pt x="270077" y="1403779"/>
                </a:cubicBezTo>
                <a:cubicBezTo>
                  <a:pt x="212221" y="1355525"/>
                  <a:pt x="211283" y="1354355"/>
                  <a:pt x="273356" y="1318749"/>
                </a:cubicBezTo>
                <a:cubicBezTo>
                  <a:pt x="295141" y="1306335"/>
                  <a:pt x="293267" y="1295325"/>
                  <a:pt x="281790" y="1279632"/>
                </a:cubicBezTo>
                <a:cubicBezTo>
                  <a:pt x="273590" y="1268622"/>
                  <a:pt x="263753" y="1258784"/>
                  <a:pt x="268438" y="1234657"/>
                </a:cubicBezTo>
                <a:cubicBezTo>
                  <a:pt x="302402" y="1265578"/>
                  <a:pt x="466603" y="1255505"/>
                  <a:pt x="495649" y="1252226"/>
                </a:cubicBezTo>
                <a:cubicBezTo>
                  <a:pt x="528208" y="1248713"/>
                  <a:pt x="560299" y="1233721"/>
                  <a:pt x="594497" y="1241919"/>
                </a:cubicBezTo>
                <a:cubicBezTo>
                  <a:pt x="621903" y="1248479"/>
                  <a:pt x="748860" y="1311957"/>
                  <a:pt x="766898" y="1239109"/>
                </a:cubicBezTo>
                <a:cubicBezTo>
                  <a:pt x="767835" y="1235595"/>
                  <a:pt x="819132" y="1243794"/>
                  <a:pt x="846773" y="1247776"/>
                </a:cubicBezTo>
                <a:cubicBezTo>
                  <a:pt x="871134" y="1251055"/>
                  <a:pt x="898540" y="1265578"/>
                  <a:pt x="914936" y="1236532"/>
                </a:cubicBezTo>
                <a:cubicBezTo>
                  <a:pt x="924540" y="1219433"/>
                  <a:pt x="884954" y="1186405"/>
                  <a:pt x="849584" y="1183594"/>
                </a:cubicBezTo>
                <a:cubicBezTo>
                  <a:pt x="818898" y="1181017"/>
                  <a:pt x="786807" y="1177269"/>
                  <a:pt x="757528" y="1184296"/>
                </a:cubicBezTo>
                <a:cubicBezTo>
                  <a:pt x="721456" y="1192730"/>
                  <a:pt x="702014" y="1179144"/>
                  <a:pt x="691941" y="1149864"/>
                </a:cubicBezTo>
                <a:cubicBezTo>
                  <a:pt x="680698" y="1117539"/>
                  <a:pt x="659147" y="1102547"/>
                  <a:pt x="629400" y="1087555"/>
                </a:cubicBezTo>
                <a:cubicBezTo>
                  <a:pt x="557253" y="1051250"/>
                  <a:pt x="487920" y="1009321"/>
                  <a:pt x="408747" y="988239"/>
                </a:cubicBezTo>
                <a:cubicBezTo>
                  <a:pt x="393052" y="984022"/>
                  <a:pt x="375719" y="978400"/>
                  <a:pt x="368458" y="950527"/>
                </a:cubicBezTo>
                <a:cubicBezTo>
                  <a:pt x="582786" y="992220"/>
                  <a:pt x="778141" y="1100908"/>
                  <a:pt x="999262" y="1094583"/>
                </a:cubicBezTo>
                <a:cubicBezTo>
                  <a:pt x="938829" y="1060149"/>
                  <a:pt x="868792" y="1058276"/>
                  <a:pt x="804376" y="1034149"/>
                </a:cubicBezTo>
                <a:cubicBezTo>
                  <a:pt x="850053" y="1016113"/>
                  <a:pt x="892918" y="1034852"/>
                  <a:pt x="936252" y="1045159"/>
                </a:cubicBezTo>
                <a:cubicBezTo>
                  <a:pt x="972559" y="1053591"/>
                  <a:pt x="1005353" y="1054997"/>
                  <a:pt x="1009335" y="1004636"/>
                </a:cubicBezTo>
                <a:cubicBezTo>
                  <a:pt x="1007929" y="1001356"/>
                  <a:pt x="1008163" y="997141"/>
                  <a:pt x="1008398" y="993158"/>
                </a:cubicBezTo>
                <a:cubicBezTo>
                  <a:pt x="996216" y="972311"/>
                  <a:pt x="977244" y="961536"/>
                  <a:pt x="954757" y="955445"/>
                </a:cubicBezTo>
                <a:cubicBezTo>
                  <a:pt x="941171" y="951697"/>
                  <a:pt x="923135" y="946075"/>
                  <a:pt x="923368" y="931085"/>
                </a:cubicBezTo>
                <a:cubicBezTo>
                  <a:pt x="924071" y="875570"/>
                  <a:pt x="880738" y="859407"/>
                  <a:pt x="837403" y="843245"/>
                </a:cubicBezTo>
                <a:cubicBezTo>
                  <a:pt x="861530" y="815605"/>
                  <a:pt x="880503" y="835983"/>
                  <a:pt x="898774" y="833876"/>
                </a:cubicBezTo>
                <a:cubicBezTo>
                  <a:pt x="910720" y="832470"/>
                  <a:pt x="921495" y="829894"/>
                  <a:pt x="921495" y="815605"/>
                </a:cubicBezTo>
                <a:cubicBezTo>
                  <a:pt x="921729" y="803658"/>
                  <a:pt x="916107" y="790072"/>
                  <a:pt x="904396" y="789839"/>
                </a:cubicBezTo>
                <a:cubicBezTo>
                  <a:pt x="831079" y="787730"/>
                  <a:pt x="790556" y="710900"/>
                  <a:pt x="714428" y="710666"/>
                </a:cubicBezTo>
                <a:cubicBezTo>
                  <a:pt x="668986" y="710666"/>
                  <a:pt x="738086" y="667332"/>
                  <a:pt x="699672" y="649295"/>
                </a:cubicBezTo>
                <a:cubicBezTo>
                  <a:pt x="691238" y="645313"/>
                  <a:pt x="721690" y="639224"/>
                  <a:pt x="735276" y="640160"/>
                </a:cubicBezTo>
                <a:cubicBezTo>
                  <a:pt x="748627" y="641097"/>
                  <a:pt x="760573" y="652574"/>
                  <a:pt x="776736" y="644376"/>
                </a:cubicBezTo>
                <a:cubicBezTo>
                  <a:pt x="785637" y="615097"/>
                  <a:pt x="762682" y="604322"/>
                  <a:pt x="743708" y="596123"/>
                </a:cubicBezTo>
                <a:cubicBezTo>
                  <a:pt x="699905" y="577150"/>
                  <a:pt x="657274" y="554195"/>
                  <a:pt x="609255" y="547401"/>
                </a:cubicBezTo>
                <a:cubicBezTo>
                  <a:pt x="592156" y="545059"/>
                  <a:pt x="633850" y="513671"/>
                  <a:pt x="642048" y="502662"/>
                </a:cubicBezTo>
                <a:cubicBezTo>
                  <a:pt x="448801" y="386949"/>
                  <a:pt x="216437" y="392804"/>
                  <a:pt x="0" y="299342"/>
                </a:cubicBezTo>
                <a:cubicBezTo>
                  <a:pt x="47785" y="281073"/>
                  <a:pt x="82921" y="294424"/>
                  <a:pt x="115480" y="297235"/>
                </a:cubicBezTo>
                <a:cubicBezTo>
                  <a:pt x="196760" y="304261"/>
                  <a:pt x="277105" y="318784"/>
                  <a:pt x="358151" y="327451"/>
                </a:cubicBezTo>
                <a:cubicBezTo>
                  <a:pt x="397971" y="331667"/>
                  <a:pt x="434981" y="347596"/>
                  <a:pt x="479486" y="322299"/>
                </a:cubicBezTo>
                <a:cubicBezTo>
                  <a:pt x="509235" y="305433"/>
                  <a:pt x="556786" y="323703"/>
                  <a:pt x="593327" y="338695"/>
                </a:cubicBezTo>
                <a:cubicBezTo>
                  <a:pt x="623543" y="351109"/>
                  <a:pt x="652355" y="354388"/>
                  <a:pt x="692410" y="338695"/>
                </a:cubicBezTo>
                <a:cubicBezTo>
                  <a:pt x="656103" y="329091"/>
                  <a:pt x="628228" y="320659"/>
                  <a:pt x="599651" y="314802"/>
                </a:cubicBezTo>
                <a:cubicBezTo>
                  <a:pt x="576930" y="310118"/>
                  <a:pt x="631040" y="291144"/>
                  <a:pt x="658679" y="293487"/>
                </a:cubicBezTo>
                <a:cubicBezTo>
                  <a:pt x="697329" y="296766"/>
                  <a:pt x="675545" y="284586"/>
                  <a:pt x="668986" y="267720"/>
                </a:cubicBezTo>
                <a:cubicBezTo>
                  <a:pt x="661959" y="249684"/>
                  <a:pt x="682806" y="244063"/>
                  <a:pt x="695923" y="247810"/>
                </a:cubicBezTo>
                <a:cubicBezTo>
                  <a:pt x="746284" y="262568"/>
                  <a:pt x="796411" y="236567"/>
                  <a:pt x="848413" y="257649"/>
                </a:cubicBezTo>
                <a:cubicBezTo>
                  <a:pt x="835295" y="205647"/>
                  <a:pt x="806952" y="182926"/>
                  <a:pt x="747690" y="175664"/>
                </a:cubicBezTo>
                <a:cubicBezTo>
                  <a:pt x="725437" y="172854"/>
                  <a:pt x="702248" y="177070"/>
                  <a:pt x="683040" y="162078"/>
                </a:cubicBezTo>
                <a:cubicBezTo>
                  <a:pt x="672030" y="153413"/>
                  <a:pt x="659616" y="143106"/>
                  <a:pt x="668283" y="127177"/>
                </a:cubicBezTo>
                <a:cubicBezTo>
                  <a:pt x="674373" y="115933"/>
                  <a:pt x="687491" y="115933"/>
                  <a:pt x="698266" y="119682"/>
                </a:cubicBezTo>
                <a:cubicBezTo>
                  <a:pt x="746519" y="136313"/>
                  <a:pt x="796880" y="142403"/>
                  <a:pt x="847241" y="148494"/>
                </a:cubicBezTo>
                <a:cubicBezTo>
                  <a:pt x="854972" y="149430"/>
                  <a:pt x="863637" y="152476"/>
                  <a:pt x="872305" y="137015"/>
                </a:cubicBezTo>
                <a:cubicBezTo>
                  <a:pt x="778141" y="111951"/>
                  <a:pt x="688662" y="76347"/>
                  <a:pt x="591921" y="62527"/>
                </a:cubicBezTo>
                <a:cubicBezTo>
                  <a:pt x="593327" y="55969"/>
                  <a:pt x="594732" y="49410"/>
                  <a:pt x="596138" y="42852"/>
                </a:cubicBezTo>
                <a:cubicBezTo>
                  <a:pt x="671796" y="52220"/>
                  <a:pt x="747456" y="61590"/>
                  <a:pt x="843025" y="73303"/>
                </a:cubicBezTo>
                <a:cubicBezTo>
                  <a:pt x="784231" y="36058"/>
                  <a:pt x="728717" y="48473"/>
                  <a:pt x="685149" y="15446"/>
                </a:cubicBezTo>
                <a:cubicBezTo>
                  <a:pt x="693347" y="2914"/>
                  <a:pt x="703244" y="-249"/>
                  <a:pt x="713492" y="15"/>
                </a:cubicBezTo>
                <a:close/>
              </a:path>
            </a:pathLst>
          </a:custGeom>
        </p:spPr>
      </p:pic>
      <p:sp>
        <p:nvSpPr>
          <p:cNvPr id="9" name="Content Placeholder 2">
            <a:extLst>
              <a:ext uri="{FF2B5EF4-FFF2-40B4-BE49-F238E27FC236}">
                <a16:creationId xmlns:a16="http://schemas.microsoft.com/office/drawing/2014/main" id="{5F984960-FBDC-5B06-6CFB-951CEC3751D6}"/>
              </a:ext>
            </a:extLst>
          </p:cNvPr>
          <p:cNvSpPr>
            <a:spLocks noGrp="1"/>
          </p:cNvSpPr>
          <p:nvPr>
            <p:ph idx="1"/>
          </p:nvPr>
        </p:nvSpPr>
        <p:spPr>
          <a:xfrm>
            <a:off x="6090773" y="1424153"/>
            <a:ext cx="5234271" cy="4163337"/>
          </a:xfrm>
        </p:spPr>
        <p:txBody>
          <a:bodyPr vert="horz" lIns="91440" tIns="45720" rIns="91440" bIns="45720" rtlCol="0" anchor="t">
            <a:noAutofit/>
          </a:bodyPr>
          <a:lstStyle/>
          <a:p>
            <a:pPr>
              <a:buFont typeface="Wingdings"/>
              <a:buChar char="Ø"/>
            </a:pPr>
            <a:r>
              <a:rPr lang="en-US" sz="2400" dirty="0">
                <a:cs typeface="Calibri"/>
              </a:rPr>
              <a:t>Thus involves delving into valuable information and trends that drive business decisions.by analyzing market data, businesses gain a deeper understanding of consumer behavior, industry dynamics, and competitive landscapes.</a:t>
            </a:r>
            <a:endParaRPr lang="en-US">
              <a:cs typeface="Calibri" panose="020F0502020204030204"/>
            </a:endParaRPr>
          </a:p>
          <a:p>
            <a:pPr>
              <a:buFont typeface="Wingdings"/>
              <a:buChar char="Ø"/>
            </a:pPr>
            <a:r>
              <a:rPr lang="en-US" sz="2400" dirty="0">
                <a:ea typeface="+mn-lt"/>
                <a:cs typeface="+mn-lt"/>
              </a:rPr>
              <a:t>This knowledge empowers companies to make informed strategic choices, innovate effectively, and stay ahead in the rapidly changing market.</a:t>
            </a:r>
            <a:endParaRPr lang="en-US" sz="2400" dirty="0">
              <a:cs typeface="Calibri"/>
            </a:endParaRPr>
          </a:p>
        </p:txBody>
      </p:sp>
    </p:spTree>
    <p:extLst>
      <p:ext uri="{BB962C8B-B14F-4D97-AF65-F5344CB8AC3E}">
        <p14:creationId xmlns:p14="http://schemas.microsoft.com/office/powerpoint/2010/main" val="3180470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EA7FA8-6652-4CC5-90F4-3D48CAC0C2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685558-9829-AA0F-12E0-012B4B51AF6E}"/>
              </a:ext>
            </a:extLst>
          </p:cNvPr>
          <p:cNvSpPr>
            <a:spLocks noGrp="1"/>
          </p:cNvSpPr>
          <p:nvPr>
            <p:ph type="title"/>
          </p:nvPr>
        </p:nvSpPr>
        <p:spPr>
          <a:xfrm>
            <a:off x="838200" y="365125"/>
            <a:ext cx="10515600" cy="1325563"/>
          </a:xfrm>
        </p:spPr>
        <p:txBody>
          <a:bodyPr>
            <a:normAutofit/>
          </a:bodyPr>
          <a:lstStyle/>
          <a:p>
            <a:r>
              <a:rPr lang="en-US" b="1" i="1" u="sng" dirty="0">
                <a:cs typeface="Calibri Light"/>
              </a:rPr>
              <a:t>OVERVIEW:</a:t>
            </a:r>
          </a:p>
        </p:txBody>
      </p:sp>
      <p:sp>
        <p:nvSpPr>
          <p:cNvPr id="3" name="Content Placeholder 2">
            <a:extLst>
              <a:ext uri="{FF2B5EF4-FFF2-40B4-BE49-F238E27FC236}">
                <a16:creationId xmlns:a16="http://schemas.microsoft.com/office/drawing/2014/main" id="{5B6FCF3F-F140-F553-B830-8B9B325B3199}"/>
              </a:ext>
            </a:extLst>
          </p:cNvPr>
          <p:cNvSpPr>
            <a:spLocks noGrp="1"/>
          </p:cNvSpPr>
          <p:nvPr>
            <p:ph idx="1"/>
          </p:nvPr>
        </p:nvSpPr>
        <p:spPr>
          <a:xfrm>
            <a:off x="838201" y="2013625"/>
            <a:ext cx="5269301" cy="4163337"/>
          </a:xfrm>
        </p:spPr>
        <p:txBody>
          <a:bodyPr vert="horz" lIns="91440" tIns="45720" rIns="91440" bIns="45720" rtlCol="0" anchor="t">
            <a:noAutofit/>
          </a:bodyPr>
          <a:lstStyle/>
          <a:p>
            <a:pPr>
              <a:buFont typeface="Wingdings" panose="020B0604020202020204" pitchFamily="34" charset="0"/>
              <a:buChar char="ü"/>
            </a:pPr>
            <a:r>
              <a:rPr lang="en-US" sz="2400" dirty="0">
                <a:ea typeface="+mn-lt"/>
                <a:cs typeface="+mn-lt"/>
              </a:rPr>
              <a:t>An overview of market insights provides a broad perspective on the process of gathering, analyzing, and interpreting data related to a specific market or industry. This analysis includes understanding consumer preferences, market trends, competitor strategies, and other factors influencing the market. Market insights help businesses identify opportunities, mitigate risks, and develop strategies to enhance their competitive advantage.</a:t>
            </a:r>
            <a:endParaRPr lang="en-US" sz="2400" dirty="0">
              <a:cs typeface="Calibri"/>
            </a:endParaRPr>
          </a:p>
        </p:txBody>
      </p:sp>
      <p:pic>
        <p:nvPicPr>
          <p:cNvPr id="5" name="Picture 4" descr="A blue and black circle with a play button&#10;&#10;Description automatically generated">
            <a:extLst>
              <a:ext uri="{FF2B5EF4-FFF2-40B4-BE49-F238E27FC236}">
                <a16:creationId xmlns:a16="http://schemas.microsoft.com/office/drawing/2014/main" id="{83A98F6D-F16B-6458-F545-F7BEC684A190}"/>
              </a:ext>
            </a:extLst>
          </p:cNvPr>
          <p:cNvPicPr>
            <a:picLocks noChangeAspect="1"/>
          </p:cNvPicPr>
          <p:nvPr/>
        </p:nvPicPr>
        <p:blipFill rotWithShape="1">
          <a:blip r:embed="rId2"/>
          <a:srcRect l="14153" r="15571" b="2"/>
          <a:stretch/>
        </p:blipFill>
        <p:spPr>
          <a:xfrm>
            <a:off x="6573962" y="2013626"/>
            <a:ext cx="4488714" cy="3576825"/>
          </a:xfrm>
          <a:custGeom>
            <a:avLst/>
            <a:gdLst/>
            <a:ahLst/>
            <a:cxnLst/>
            <a:rect l="l" t="t" r="r" b="b"/>
            <a:pathLst>
              <a:path w="4488714" h="3576825">
                <a:moveTo>
                  <a:pt x="713492" y="15"/>
                </a:moveTo>
                <a:cubicBezTo>
                  <a:pt x="723739" y="278"/>
                  <a:pt x="734339" y="3967"/>
                  <a:pt x="743942" y="5139"/>
                </a:cubicBezTo>
                <a:cubicBezTo>
                  <a:pt x="955929" y="31374"/>
                  <a:pt x="1167914" y="59717"/>
                  <a:pt x="1380134" y="84780"/>
                </a:cubicBezTo>
                <a:cubicBezTo>
                  <a:pt x="1578535" y="108204"/>
                  <a:pt x="1778340" y="113591"/>
                  <a:pt x="1977677" y="125771"/>
                </a:cubicBezTo>
                <a:cubicBezTo>
                  <a:pt x="2218942" y="140529"/>
                  <a:pt x="2459740" y="161377"/>
                  <a:pt x="2699600" y="194169"/>
                </a:cubicBezTo>
                <a:cubicBezTo>
                  <a:pt x="2866144" y="217126"/>
                  <a:pt x="3034328" y="233053"/>
                  <a:pt x="3203214" y="214783"/>
                </a:cubicBezTo>
                <a:cubicBezTo>
                  <a:pt x="3211646" y="213845"/>
                  <a:pt x="3221250" y="210801"/>
                  <a:pt x="3228277" y="213845"/>
                </a:cubicBezTo>
                <a:cubicBezTo>
                  <a:pt x="3310262" y="248045"/>
                  <a:pt x="3399740" y="223449"/>
                  <a:pt x="3484768" y="244999"/>
                </a:cubicBezTo>
                <a:cubicBezTo>
                  <a:pt x="3462984" y="328154"/>
                  <a:pt x="3369523" y="321361"/>
                  <a:pt x="3316820" y="378984"/>
                </a:cubicBezTo>
                <a:cubicBezTo>
                  <a:pt x="3402785" y="401939"/>
                  <a:pt x="3480084" y="425129"/>
                  <a:pt x="3558554" y="442462"/>
                </a:cubicBezTo>
                <a:cubicBezTo>
                  <a:pt x="3641709" y="460733"/>
                  <a:pt x="3712214" y="510158"/>
                  <a:pt x="3793494" y="532176"/>
                </a:cubicBezTo>
                <a:cubicBezTo>
                  <a:pt x="3810829" y="536861"/>
                  <a:pt x="3831676" y="553257"/>
                  <a:pt x="3837766" y="569186"/>
                </a:cubicBezTo>
                <a:cubicBezTo>
                  <a:pt x="3857442" y="620719"/>
                  <a:pt x="4250260" y="765244"/>
                  <a:pt x="4203881" y="811154"/>
                </a:cubicBezTo>
                <a:cubicBezTo>
                  <a:pt x="4184673" y="830128"/>
                  <a:pt x="4159844" y="843714"/>
                  <a:pt x="4133843" y="862453"/>
                </a:cubicBezTo>
                <a:cubicBezTo>
                  <a:pt x="4172962" y="897823"/>
                  <a:pt x="4216998" y="913283"/>
                  <a:pt x="4263846" y="923823"/>
                </a:cubicBezTo>
                <a:cubicBezTo>
                  <a:pt x="4277901" y="927103"/>
                  <a:pt x="4291721" y="933661"/>
                  <a:pt x="4293126" y="949590"/>
                </a:cubicBezTo>
                <a:cubicBezTo>
                  <a:pt x="4294531" y="966220"/>
                  <a:pt x="4280242" y="972778"/>
                  <a:pt x="4268297" y="980509"/>
                </a:cubicBezTo>
                <a:cubicBezTo>
                  <a:pt x="4251666" y="991283"/>
                  <a:pt x="4235503" y="1000654"/>
                  <a:pt x="4214422" y="1002059"/>
                </a:cubicBezTo>
                <a:cubicBezTo>
                  <a:pt x="4179754" y="1004167"/>
                  <a:pt x="4163124" y="1034149"/>
                  <a:pt x="4142980" y="1056636"/>
                </a:cubicBezTo>
                <a:cubicBezTo>
                  <a:pt x="4131736" y="1069286"/>
                  <a:pt x="4126114" y="1094817"/>
                  <a:pt x="4145790" y="1099268"/>
                </a:cubicBezTo>
                <a:cubicBezTo>
                  <a:pt x="4193106" y="1110043"/>
                  <a:pt x="4189358" y="1141197"/>
                  <a:pt x="4188188" y="1176567"/>
                </a:cubicBezTo>
                <a:cubicBezTo>
                  <a:pt x="4186548" y="1220370"/>
                  <a:pt x="4158673" y="1240514"/>
                  <a:pt x="4124474" y="1257380"/>
                </a:cubicBezTo>
                <a:cubicBezTo>
                  <a:pt x="4112762" y="1263235"/>
                  <a:pt x="4096132" y="1263000"/>
                  <a:pt x="4091680" y="1281271"/>
                </a:cubicBezTo>
                <a:cubicBezTo>
                  <a:pt x="4110888" y="1298606"/>
                  <a:pt x="4134312" y="1284551"/>
                  <a:pt x="4154926" y="1289469"/>
                </a:cubicBezTo>
                <a:cubicBezTo>
                  <a:pt x="4172025" y="1293452"/>
                  <a:pt x="4200368" y="1291344"/>
                  <a:pt x="4176944" y="1323200"/>
                </a:cubicBezTo>
                <a:cubicBezTo>
                  <a:pt x="4170150" y="1332335"/>
                  <a:pt x="4178114" y="1339363"/>
                  <a:pt x="4186782" y="1340066"/>
                </a:cubicBezTo>
                <a:cubicBezTo>
                  <a:pt x="4256117" y="1347327"/>
                  <a:pt x="4224260" y="1411743"/>
                  <a:pt x="4246513" y="1445708"/>
                </a:cubicBezTo>
                <a:cubicBezTo>
                  <a:pt x="4252602" y="1455076"/>
                  <a:pt x="4246044" y="1471239"/>
                  <a:pt x="4236440" y="1475221"/>
                </a:cubicBezTo>
                <a:cubicBezTo>
                  <a:pt x="4175069" y="1501456"/>
                  <a:pt x="4166637" y="1563998"/>
                  <a:pt x="4136888" y="1617873"/>
                </a:cubicBezTo>
                <a:cubicBezTo>
                  <a:pt x="4169214" y="1639188"/>
                  <a:pt x="4207863" y="1643873"/>
                  <a:pt x="4242764" y="1657693"/>
                </a:cubicBezTo>
                <a:cubicBezTo>
                  <a:pt x="4279072" y="1672216"/>
                  <a:pt x="4279072" y="1682991"/>
                  <a:pt x="4249089" y="1725153"/>
                </a:cubicBezTo>
                <a:cubicBezTo>
                  <a:pt x="4327090" y="1734290"/>
                  <a:pt x="4327090" y="1734290"/>
                  <a:pt x="4302964" y="1800579"/>
                </a:cubicBezTo>
                <a:cubicBezTo>
                  <a:pt x="4368318" y="1806669"/>
                  <a:pt x="4411417" y="1838057"/>
                  <a:pt x="4421488" y="1906689"/>
                </a:cubicBezTo>
                <a:cubicBezTo>
                  <a:pt x="4426408" y="1939951"/>
                  <a:pt x="4455922" y="1955644"/>
                  <a:pt x="4488714" y="1977897"/>
                </a:cubicBezTo>
                <a:cubicBezTo>
                  <a:pt x="4447958" y="1999448"/>
                  <a:pt x="4420318" y="2044421"/>
                  <a:pt x="4372767" y="1996870"/>
                </a:cubicBezTo>
                <a:cubicBezTo>
                  <a:pt x="4355434" y="1979537"/>
                  <a:pt x="4357072" y="2001555"/>
                  <a:pt x="4354731" y="2007880"/>
                </a:cubicBezTo>
                <a:cubicBezTo>
                  <a:pt x="4349110" y="2023339"/>
                  <a:pt x="4360820" y="2033646"/>
                  <a:pt x="4368551" y="2045357"/>
                </a:cubicBezTo>
                <a:cubicBezTo>
                  <a:pt x="4376046" y="2057070"/>
                  <a:pt x="4384948" y="2069484"/>
                  <a:pt x="4387056" y="2082603"/>
                </a:cubicBezTo>
                <a:cubicBezTo>
                  <a:pt x="4388460" y="2091738"/>
                  <a:pt x="4381668" y="2105088"/>
                  <a:pt x="4374173" y="2111882"/>
                </a:cubicBezTo>
                <a:cubicBezTo>
                  <a:pt x="4334820" y="2147720"/>
                  <a:pt x="4358244" y="2228299"/>
                  <a:pt x="4283756" y="2238606"/>
                </a:cubicBezTo>
                <a:cubicBezTo>
                  <a:pt x="4250260" y="2243289"/>
                  <a:pt x="4234098" y="2272804"/>
                  <a:pt x="4209503" y="2288966"/>
                </a:cubicBezTo>
                <a:cubicBezTo>
                  <a:pt x="4124006" y="2345418"/>
                  <a:pt x="4066851" y="2418032"/>
                  <a:pt x="4040383" y="2517817"/>
                </a:cubicBezTo>
                <a:cubicBezTo>
                  <a:pt x="4033122" y="2545457"/>
                  <a:pt x="4005246" y="2567711"/>
                  <a:pt x="3987210" y="2592071"/>
                </a:cubicBezTo>
                <a:cubicBezTo>
                  <a:pt x="3995878" y="2609873"/>
                  <a:pt x="4043193" y="2571458"/>
                  <a:pt x="4026563" y="2618305"/>
                </a:cubicBezTo>
                <a:cubicBezTo>
                  <a:pt x="4013914" y="2653442"/>
                  <a:pt x="3981588" y="2675226"/>
                  <a:pt x="3951137" y="2696074"/>
                </a:cubicBezTo>
                <a:cubicBezTo>
                  <a:pt x="3916470" y="2719731"/>
                  <a:pt x="3878055" y="2738704"/>
                  <a:pt x="3862360" y="2782506"/>
                </a:cubicBezTo>
                <a:cubicBezTo>
                  <a:pt x="3859081" y="2791877"/>
                  <a:pt x="3848540" y="2801714"/>
                  <a:pt x="3839172" y="2805463"/>
                </a:cubicBezTo>
                <a:cubicBezTo>
                  <a:pt x="3350549" y="3576343"/>
                  <a:pt x="2147734" y="3581495"/>
                  <a:pt x="2009066" y="3576107"/>
                </a:cubicBezTo>
                <a:cubicBezTo>
                  <a:pt x="1841116" y="3569315"/>
                  <a:pt x="1682302" y="3521764"/>
                  <a:pt x="1526534" y="3462502"/>
                </a:cubicBezTo>
                <a:cubicBezTo>
                  <a:pt x="1460712" y="3437439"/>
                  <a:pt x="1399577" y="3401835"/>
                  <a:pt x="1335628" y="3374195"/>
                </a:cubicBezTo>
                <a:cubicBezTo>
                  <a:pt x="1247321" y="3336013"/>
                  <a:pt x="1179158" y="3263165"/>
                  <a:pt x="1091084" y="3232479"/>
                </a:cubicBezTo>
                <a:cubicBezTo>
                  <a:pt x="1000434" y="3200857"/>
                  <a:pt x="922901" y="3143000"/>
                  <a:pt x="829673" y="3118405"/>
                </a:cubicBezTo>
                <a:cubicBezTo>
                  <a:pt x="780484" y="3105288"/>
                  <a:pt x="732933" y="3081631"/>
                  <a:pt x="740662" y="3013935"/>
                </a:cubicBezTo>
                <a:cubicBezTo>
                  <a:pt x="742771" y="2994727"/>
                  <a:pt x="729888" y="2979034"/>
                  <a:pt x="709509" y="2984656"/>
                </a:cubicBezTo>
                <a:cubicBezTo>
                  <a:pt x="670626" y="2995196"/>
                  <a:pt x="653058" y="2967321"/>
                  <a:pt x="631507" y="2946474"/>
                </a:cubicBezTo>
                <a:cubicBezTo>
                  <a:pt x="593093" y="2909465"/>
                  <a:pt x="556552" y="2870113"/>
                  <a:pt x="495415" y="2864022"/>
                </a:cubicBezTo>
                <a:cubicBezTo>
                  <a:pt x="507126" y="2834976"/>
                  <a:pt x="527037" y="2839193"/>
                  <a:pt x="545308" y="2845283"/>
                </a:cubicBezTo>
                <a:cubicBezTo>
                  <a:pt x="593327" y="2861212"/>
                  <a:pt x="640877" y="2879248"/>
                  <a:pt x="688896" y="2895176"/>
                </a:cubicBezTo>
                <a:cubicBezTo>
                  <a:pt x="720284" y="2905483"/>
                  <a:pt x="751438" y="2920006"/>
                  <a:pt x="793367" y="2908527"/>
                </a:cubicBezTo>
                <a:cubicBezTo>
                  <a:pt x="757294" y="2849968"/>
                  <a:pt x="695923" y="2839427"/>
                  <a:pt x="646265" y="2821391"/>
                </a:cubicBezTo>
                <a:cubicBezTo>
                  <a:pt x="584192" y="2798670"/>
                  <a:pt x="547651" y="2755803"/>
                  <a:pt x="503847" y="2708019"/>
                </a:cubicBezTo>
                <a:cubicBezTo>
                  <a:pt x="549524" y="2696541"/>
                  <a:pt x="577867" y="2731678"/>
                  <a:pt x="613705" y="2729803"/>
                </a:cubicBezTo>
                <a:cubicBezTo>
                  <a:pt x="615580" y="2723714"/>
                  <a:pt x="618859" y="2714813"/>
                  <a:pt x="618390" y="2714577"/>
                </a:cubicBezTo>
                <a:cubicBezTo>
                  <a:pt x="559831" y="2688343"/>
                  <a:pt x="532425" y="2639153"/>
                  <a:pt x="523289" y="2579656"/>
                </a:cubicBezTo>
                <a:cubicBezTo>
                  <a:pt x="518605" y="2548972"/>
                  <a:pt x="497289" y="2539368"/>
                  <a:pt x="476207" y="2525313"/>
                </a:cubicBezTo>
                <a:cubicBezTo>
                  <a:pt x="402656" y="2475421"/>
                  <a:pt x="324889" y="2430213"/>
                  <a:pt x="264455" y="2361581"/>
                </a:cubicBezTo>
                <a:cubicBezTo>
                  <a:pt x="334259" y="2370716"/>
                  <a:pt x="390242" y="2415455"/>
                  <a:pt x="465433" y="2434663"/>
                </a:cubicBezTo>
                <a:cubicBezTo>
                  <a:pt x="405702" y="2359238"/>
                  <a:pt x="328402" y="2321058"/>
                  <a:pt x="257897" y="2275380"/>
                </a:cubicBezTo>
                <a:cubicBezTo>
                  <a:pt x="225806" y="2254533"/>
                  <a:pt x="196059" y="2227830"/>
                  <a:pt x="157174" y="2216586"/>
                </a:cubicBezTo>
                <a:cubicBezTo>
                  <a:pt x="143354" y="2212604"/>
                  <a:pt x="120633" y="2204172"/>
                  <a:pt x="131643" y="2181919"/>
                </a:cubicBezTo>
                <a:cubicBezTo>
                  <a:pt x="141011" y="2163415"/>
                  <a:pt x="159516" y="2169035"/>
                  <a:pt x="176382" y="2174423"/>
                </a:cubicBezTo>
                <a:cubicBezTo>
                  <a:pt x="216905" y="2187776"/>
                  <a:pt x="258834" y="2188009"/>
                  <a:pt x="313646" y="2187776"/>
                </a:cubicBezTo>
                <a:cubicBezTo>
                  <a:pt x="267735" y="2126639"/>
                  <a:pt x="183643" y="2144910"/>
                  <a:pt x="144292" y="2080728"/>
                </a:cubicBezTo>
                <a:cubicBezTo>
                  <a:pt x="193481" y="2069484"/>
                  <a:pt x="231428" y="2092674"/>
                  <a:pt x="271249" y="2097124"/>
                </a:cubicBezTo>
                <a:cubicBezTo>
                  <a:pt x="307321" y="2101106"/>
                  <a:pt x="316222" y="2090332"/>
                  <a:pt x="307790" y="2054961"/>
                </a:cubicBezTo>
                <a:cubicBezTo>
                  <a:pt x="294673" y="1999915"/>
                  <a:pt x="314349" y="1971806"/>
                  <a:pt x="366818" y="1986798"/>
                </a:cubicBezTo>
                <a:cubicBezTo>
                  <a:pt x="415539" y="2000852"/>
                  <a:pt x="420692" y="1980240"/>
                  <a:pt x="407575" y="1948852"/>
                </a:cubicBezTo>
                <a:cubicBezTo>
                  <a:pt x="388836" y="1903176"/>
                  <a:pt x="410151" y="1867805"/>
                  <a:pt x="424674" y="1829390"/>
                </a:cubicBezTo>
                <a:cubicBezTo>
                  <a:pt x="446928" y="1770831"/>
                  <a:pt x="437558" y="1742253"/>
                  <a:pt x="389539" y="1698685"/>
                </a:cubicBezTo>
                <a:cubicBezTo>
                  <a:pt x="362602" y="1674323"/>
                  <a:pt x="333557" y="1653711"/>
                  <a:pt x="294438" y="1632630"/>
                </a:cubicBezTo>
                <a:cubicBezTo>
                  <a:pt x="384620" y="1621152"/>
                  <a:pt x="289988" y="1582503"/>
                  <a:pt x="321844" y="1558376"/>
                </a:cubicBezTo>
                <a:cubicBezTo>
                  <a:pt x="385557" y="1548538"/>
                  <a:pt x="437558" y="1625368"/>
                  <a:pt x="524227" y="1603350"/>
                </a:cubicBezTo>
                <a:cubicBezTo>
                  <a:pt x="417179" y="1536825"/>
                  <a:pt x="298889" y="1515041"/>
                  <a:pt x="221356" y="1426500"/>
                </a:cubicBezTo>
                <a:cubicBezTo>
                  <a:pt x="239158" y="1406355"/>
                  <a:pt x="256960" y="1425094"/>
                  <a:pt x="272186" y="1417599"/>
                </a:cubicBezTo>
                <a:cubicBezTo>
                  <a:pt x="271717" y="1412914"/>
                  <a:pt x="272889" y="1405886"/>
                  <a:pt x="270077" y="1403779"/>
                </a:cubicBezTo>
                <a:cubicBezTo>
                  <a:pt x="212221" y="1355525"/>
                  <a:pt x="211283" y="1354355"/>
                  <a:pt x="273356" y="1318749"/>
                </a:cubicBezTo>
                <a:cubicBezTo>
                  <a:pt x="295141" y="1306335"/>
                  <a:pt x="293267" y="1295325"/>
                  <a:pt x="281790" y="1279632"/>
                </a:cubicBezTo>
                <a:cubicBezTo>
                  <a:pt x="273590" y="1268622"/>
                  <a:pt x="263753" y="1258784"/>
                  <a:pt x="268438" y="1234657"/>
                </a:cubicBezTo>
                <a:cubicBezTo>
                  <a:pt x="302402" y="1265578"/>
                  <a:pt x="466603" y="1255505"/>
                  <a:pt x="495649" y="1252226"/>
                </a:cubicBezTo>
                <a:cubicBezTo>
                  <a:pt x="528208" y="1248713"/>
                  <a:pt x="560299" y="1233721"/>
                  <a:pt x="594497" y="1241919"/>
                </a:cubicBezTo>
                <a:cubicBezTo>
                  <a:pt x="621903" y="1248479"/>
                  <a:pt x="748860" y="1311957"/>
                  <a:pt x="766898" y="1239109"/>
                </a:cubicBezTo>
                <a:cubicBezTo>
                  <a:pt x="767835" y="1235595"/>
                  <a:pt x="819132" y="1243794"/>
                  <a:pt x="846773" y="1247776"/>
                </a:cubicBezTo>
                <a:cubicBezTo>
                  <a:pt x="871134" y="1251055"/>
                  <a:pt x="898540" y="1265578"/>
                  <a:pt x="914936" y="1236532"/>
                </a:cubicBezTo>
                <a:cubicBezTo>
                  <a:pt x="924540" y="1219433"/>
                  <a:pt x="884954" y="1186405"/>
                  <a:pt x="849584" y="1183594"/>
                </a:cubicBezTo>
                <a:cubicBezTo>
                  <a:pt x="818898" y="1181017"/>
                  <a:pt x="786807" y="1177269"/>
                  <a:pt x="757528" y="1184296"/>
                </a:cubicBezTo>
                <a:cubicBezTo>
                  <a:pt x="721456" y="1192730"/>
                  <a:pt x="702014" y="1179144"/>
                  <a:pt x="691941" y="1149864"/>
                </a:cubicBezTo>
                <a:cubicBezTo>
                  <a:pt x="680698" y="1117539"/>
                  <a:pt x="659147" y="1102547"/>
                  <a:pt x="629400" y="1087555"/>
                </a:cubicBezTo>
                <a:cubicBezTo>
                  <a:pt x="557253" y="1051250"/>
                  <a:pt x="487920" y="1009321"/>
                  <a:pt x="408747" y="988239"/>
                </a:cubicBezTo>
                <a:cubicBezTo>
                  <a:pt x="393052" y="984022"/>
                  <a:pt x="375719" y="978400"/>
                  <a:pt x="368458" y="950527"/>
                </a:cubicBezTo>
                <a:cubicBezTo>
                  <a:pt x="582786" y="992220"/>
                  <a:pt x="778141" y="1100908"/>
                  <a:pt x="999262" y="1094583"/>
                </a:cubicBezTo>
                <a:cubicBezTo>
                  <a:pt x="938829" y="1060149"/>
                  <a:pt x="868792" y="1058276"/>
                  <a:pt x="804376" y="1034149"/>
                </a:cubicBezTo>
                <a:cubicBezTo>
                  <a:pt x="850053" y="1016113"/>
                  <a:pt x="892918" y="1034852"/>
                  <a:pt x="936252" y="1045159"/>
                </a:cubicBezTo>
                <a:cubicBezTo>
                  <a:pt x="972559" y="1053591"/>
                  <a:pt x="1005353" y="1054997"/>
                  <a:pt x="1009335" y="1004636"/>
                </a:cubicBezTo>
                <a:cubicBezTo>
                  <a:pt x="1007929" y="1001356"/>
                  <a:pt x="1008163" y="997141"/>
                  <a:pt x="1008398" y="993158"/>
                </a:cubicBezTo>
                <a:cubicBezTo>
                  <a:pt x="996216" y="972311"/>
                  <a:pt x="977244" y="961536"/>
                  <a:pt x="954757" y="955445"/>
                </a:cubicBezTo>
                <a:cubicBezTo>
                  <a:pt x="941171" y="951697"/>
                  <a:pt x="923135" y="946075"/>
                  <a:pt x="923368" y="931085"/>
                </a:cubicBezTo>
                <a:cubicBezTo>
                  <a:pt x="924071" y="875570"/>
                  <a:pt x="880738" y="859407"/>
                  <a:pt x="837403" y="843245"/>
                </a:cubicBezTo>
                <a:cubicBezTo>
                  <a:pt x="861530" y="815605"/>
                  <a:pt x="880503" y="835983"/>
                  <a:pt x="898774" y="833876"/>
                </a:cubicBezTo>
                <a:cubicBezTo>
                  <a:pt x="910720" y="832470"/>
                  <a:pt x="921495" y="829894"/>
                  <a:pt x="921495" y="815605"/>
                </a:cubicBezTo>
                <a:cubicBezTo>
                  <a:pt x="921729" y="803658"/>
                  <a:pt x="916107" y="790072"/>
                  <a:pt x="904396" y="789839"/>
                </a:cubicBezTo>
                <a:cubicBezTo>
                  <a:pt x="831079" y="787730"/>
                  <a:pt x="790556" y="710900"/>
                  <a:pt x="714428" y="710666"/>
                </a:cubicBezTo>
                <a:cubicBezTo>
                  <a:pt x="668986" y="710666"/>
                  <a:pt x="738086" y="667332"/>
                  <a:pt x="699672" y="649295"/>
                </a:cubicBezTo>
                <a:cubicBezTo>
                  <a:pt x="691238" y="645313"/>
                  <a:pt x="721690" y="639224"/>
                  <a:pt x="735276" y="640160"/>
                </a:cubicBezTo>
                <a:cubicBezTo>
                  <a:pt x="748627" y="641097"/>
                  <a:pt x="760573" y="652574"/>
                  <a:pt x="776736" y="644376"/>
                </a:cubicBezTo>
                <a:cubicBezTo>
                  <a:pt x="785637" y="615097"/>
                  <a:pt x="762682" y="604322"/>
                  <a:pt x="743708" y="596123"/>
                </a:cubicBezTo>
                <a:cubicBezTo>
                  <a:pt x="699905" y="577150"/>
                  <a:pt x="657274" y="554195"/>
                  <a:pt x="609255" y="547401"/>
                </a:cubicBezTo>
                <a:cubicBezTo>
                  <a:pt x="592156" y="545059"/>
                  <a:pt x="633850" y="513671"/>
                  <a:pt x="642048" y="502662"/>
                </a:cubicBezTo>
                <a:cubicBezTo>
                  <a:pt x="448801" y="386949"/>
                  <a:pt x="216437" y="392804"/>
                  <a:pt x="0" y="299342"/>
                </a:cubicBezTo>
                <a:cubicBezTo>
                  <a:pt x="47785" y="281073"/>
                  <a:pt x="82921" y="294424"/>
                  <a:pt x="115480" y="297235"/>
                </a:cubicBezTo>
                <a:cubicBezTo>
                  <a:pt x="196760" y="304261"/>
                  <a:pt x="277105" y="318784"/>
                  <a:pt x="358151" y="327451"/>
                </a:cubicBezTo>
                <a:cubicBezTo>
                  <a:pt x="397971" y="331667"/>
                  <a:pt x="434981" y="347596"/>
                  <a:pt x="479486" y="322299"/>
                </a:cubicBezTo>
                <a:cubicBezTo>
                  <a:pt x="509235" y="305433"/>
                  <a:pt x="556786" y="323703"/>
                  <a:pt x="593327" y="338695"/>
                </a:cubicBezTo>
                <a:cubicBezTo>
                  <a:pt x="623543" y="351109"/>
                  <a:pt x="652355" y="354388"/>
                  <a:pt x="692410" y="338695"/>
                </a:cubicBezTo>
                <a:cubicBezTo>
                  <a:pt x="656103" y="329091"/>
                  <a:pt x="628228" y="320659"/>
                  <a:pt x="599651" y="314802"/>
                </a:cubicBezTo>
                <a:cubicBezTo>
                  <a:pt x="576930" y="310118"/>
                  <a:pt x="631040" y="291144"/>
                  <a:pt x="658679" y="293487"/>
                </a:cubicBezTo>
                <a:cubicBezTo>
                  <a:pt x="697329" y="296766"/>
                  <a:pt x="675545" y="284586"/>
                  <a:pt x="668986" y="267720"/>
                </a:cubicBezTo>
                <a:cubicBezTo>
                  <a:pt x="661959" y="249684"/>
                  <a:pt x="682806" y="244063"/>
                  <a:pt x="695923" y="247810"/>
                </a:cubicBezTo>
                <a:cubicBezTo>
                  <a:pt x="746284" y="262568"/>
                  <a:pt x="796411" y="236567"/>
                  <a:pt x="848413" y="257649"/>
                </a:cubicBezTo>
                <a:cubicBezTo>
                  <a:pt x="835295" y="205647"/>
                  <a:pt x="806952" y="182926"/>
                  <a:pt x="747690" y="175664"/>
                </a:cubicBezTo>
                <a:cubicBezTo>
                  <a:pt x="725437" y="172854"/>
                  <a:pt x="702248" y="177070"/>
                  <a:pt x="683040" y="162078"/>
                </a:cubicBezTo>
                <a:cubicBezTo>
                  <a:pt x="672030" y="153413"/>
                  <a:pt x="659616" y="143106"/>
                  <a:pt x="668283" y="127177"/>
                </a:cubicBezTo>
                <a:cubicBezTo>
                  <a:pt x="674373" y="115933"/>
                  <a:pt x="687491" y="115933"/>
                  <a:pt x="698266" y="119682"/>
                </a:cubicBezTo>
                <a:cubicBezTo>
                  <a:pt x="746519" y="136313"/>
                  <a:pt x="796880" y="142403"/>
                  <a:pt x="847241" y="148494"/>
                </a:cubicBezTo>
                <a:cubicBezTo>
                  <a:pt x="854972" y="149430"/>
                  <a:pt x="863637" y="152476"/>
                  <a:pt x="872305" y="137015"/>
                </a:cubicBezTo>
                <a:cubicBezTo>
                  <a:pt x="778141" y="111951"/>
                  <a:pt x="688662" y="76347"/>
                  <a:pt x="591921" y="62527"/>
                </a:cubicBezTo>
                <a:cubicBezTo>
                  <a:pt x="593327" y="55969"/>
                  <a:pt x="594732" y="49410"/>
                  <a:pt x="596138" y="42852"/>
                </a:cubicBezTo>
                <a:cubicBezTo>
                  <a:pt x="671796" y="52220"/>
                  <a:pt x="747456" y="61590"/>
                  <a:pt x="843025" y="73303"/>
                </a:cubicBezTo>
                <a:cubicBezTo>
                  <a:pt x="784231" y="36058"/>
                  <a:pt x="728717" y="48473"/>
                  <a:pt x="685149" y="15446"/>
                </a:cubicBezTo>
                <a:cubicBezTo>
                  <a:pt x="693347" y="2914"/>
                  <a:pt x="703244" y="-249"/>
                  <a:pt x="713492" y="15"/>
                </a:cubicBezTo>
                <a:close/>
              </a:path>
            </a:pathLst>
          </a:custGeom>
        </p:spPr>
      </p:pic>
    </p:spTree>
    <p:extLst>
      <p:ext uri="{BB962C8B-B14F-4D97-AF65-F5344CB8AC3E}">
        <p14:creationId xmlns:p14="http://schemas.microsoft.com/office/powerpoint/2010/main" val="313829254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1EA7FA8-6652-4CC5-90F4-3D48CAC0C2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ECDBC7-DDA2-05A3-A43E-C5D579432C06}"/>
              </a:ext>
            </a:extLst>
          </p:cNvPr>
          <p:cNvSpPr>
            <a:spLocks noGrp="1"/>
          </p:cNvSpPr>
          <p:nvPr>
            <p:ph type="title"/>
          </p:nvPr>
        </p:nvSpPr>
        <p:spPr>
          <a:xfrm>
            <a:off x="838200" y="365125"/>
            <a:ext cx="10515600" cy="1325563"/>
          </a:xfrm>
        </p:spPr>
        <p:txBody>
          <a:bodyPr>
            <a:normAutofit/>
          </a:bodyPr>
          <a:lstStyle/>
          <a:p>
            <a:r>
              <a:rPr lang="en-US" b="1" i="1" u="sng" dirty="0">
                <a:cs typeface="Calibri Light"/>
              </a:rPr>
              <a:t>PURPOSE:</a:t>
            </a:r>
          </a:p>
        </p:txBody>
      </p:sp>
      <p:sp>
        <p:nvSpPr>
          <p:cNvPr id="3" name="Content Placeholder 2">
            <a:extLst>
              <a:ext uri="{FF2B5EF4-FFF2-40B4-BE49-F238E27FC236}">
                <a16:creationId xmlns:a16="http://schemas.microsoft.com/office/drawing/2014/main" id="{C706FCB1-ACF1-FB87-0FEF-EDA320737E2B}"/>
              </a:ext>
            </a:extLst>
          </p:cNvPr>
          <p:cNvSpPr>
            <a:spLocks noGrp="1"/>
          </p:cNvSpPr>
          <p:nvPr>
            <p:ph idx="1"/>
          </p:nvPr>
        </p:nvSpPr>
        <p:spPr>
          <a:xfrm>
            <a:off x="838201" y="2013625"/>
            <a:ext cx="5269301" cy="4163337"/>
          </a:xfrm>
        </p:spPr>
        <p:txBody>
          <a:bodyPr vert="horz" lIns="91440" tIns="45720" rIns="91440" bIns="45720" rtlCol="0">
            <a:normAutofit/>
          </a:bodyPr>
          <a:lstStyle/>
          <a:p>
            <a:r>
              <a:rPr lang="en-US" sz="2000"/>
              <a:t>The purpose of market insights is multifaceted. Here are a few key aspects of its purpose:</a:t>
            </a:r>
            <a:endParaRPr lang="en-US" sz="2000">
              <a:cs typeface="Calibri"/>
            </a:endParaRPr>
          </a:p>
          <a:p>
            <a:r>
              <a:rPr lang="en-US" sz="2000">
                <a:ea typeface="+mn-lt"/>
                <a:cs typeface="+mn-lt"/>
              </a:rPr>
              <a:t>Informed Decision Making</a:t>
            </a:r>
          </a:p>
          <a:p>
            <a:r>
              <a:rPr lang="en-US" sz="2000">
                <a:ea typeface="+mn-lt"/>
                <a:cs typeface="+mn-lt"/>
              </a:rPr>
              <a:t> Understanding Customer Needs</a:t>
            </a:r>
            <a:endParaRPr lang="en-US" sz="2000">
              <a:cs typeface="Calibri"/>
            </a:endParaRPr>
          </a:p>
          <a:p>
            <a:r>
              <a:rPr lang="en-US" sz="2000">
                <a:ea typeface="+mn-lt"/>
                <a:cs typeface="+mn-lt"/>
              </a:rPr>
              <a:t>Competitive Advantage</a:t>
            </a:r>
            <a:endParaRPr lang="en-US" sz="2000">
              <a:cs typeface="Calibri"/>
            </a:endParaRPr>
          </a:p>
          <a:p>
            <a:r>
              <a:rPr lang="en-US" sz="2000">
                <a:ea typeface="+mn-lt"/>
                <a:cs typeface="+mn-lt"/>
              </a:rPr>
              <a:t> Risk Mitigation</a:t>
            </a:r>
            <a:endParaRPr lang="en-US" sz="2000">
              <a:cs typeface="Calibri"/>
            </a:endParaRPr>
          </a:p>
          <a:p>
            <a:r>
              <a:rPr lang="en-US" sz="2000">
                <a:ea typeface="+mn-lt"/>
                <a:cs typeface="+mn-lt"/>
              </a:rPr>
              <a:t> Strategic Planning</a:t>
            </a:r>
          </a:p>
          <a:p>
            <a:r>
              <a:rPr lang="en-US" sz="2000">
                <a:ea typeface="+mn-lt"/>
                <a:cs typeface="+mn-lt"/>
              </a:rPr>
              <a:t>Maximizing Opportunities</a:t>
            </a:r>
            <a:endParaRPr lang="en-US" sz="2000">
              <a:cs typeface="Calibri" panose="020F0502020204030204"/>
            </a:endParaRPr>
          </a:p>
        </p:txBody>
      </p:sp>
      <p:pic>
        <p:nvPicPr>
          <p:cNvPr id="4" name="Picture 3" descr="A paper plane with a smiley face on it&#10;&#10;Description automatically generated">
            <a:extLst>
              <a:ext uri="{FF2B5EF4-FFF2-40B4-BE49-F238E27FC236}">
                <a16:creationId xmlns:a16="http://schemas.microsoft.com/office/drawing/2014/main" id="{25F59849-C5AD-B1F7-62BF-48EB8DB8D96C}"/>
              </a:ext>
            </a:extLst>
          </p:cNvPr>
          <p:cNvPicPr>
            <a:picLocks noChangeAspect="1"/>
          </p:cNvPicPr>
          <p:nvPr/>
        </p:nvPicPr>
        <p:blipFill rotWithShape="1">
          <a:blip r:embed="rId2"/>
          <a:srcRect l="603" r="15884" b="-3"/>
          <a:stretch/>
        </p:blipFill>
        <p:spPr>
          <a:xfrm>
            <a:off x="6775245" y="2013626"/>
            <a:ext cx="4488714" cy="3576825"/>
          </a:xfrm>
          <a:custGeom>
            <a:avLst/>
            <a:gdLst/>
            <a:ahLst/>
            <a:cxnLst/>
            <a:rect l="l" t="t" r="r" b="b"/>
            <a:pathLst>
              <a:path w="4488714" h="3576825">
                <a:moveTo>
                  <a:pt x="713492" y="15"/>
                </a:moveTo>
                <a:cubicBezTo>
                  <a:pt x="723739" y="278"/>
                  <a:pt x="734339" y="3967"/>
                  <a:pt x="743942" y="5139"/>
                </a:cubicBezTo>
                <a:cubicBezTo>
                  <a:pt x="955929" y="31374"/>
                  <a:pt x="1167914" y="59717"/>
                  <a:pt x="1380134" y="84780"/>
                </a:cubicBezTo>
                <a:cubicBezTo>
                  <a:pt x="1578535" y="108204"/>
                  <a:pt x="1778340" y="113591"/>
                  <a:pt x="1977677" y="125771"/>
                </a:cubicBezTo>
                <a:cubicBezTo>
                  <a:pt x="2218942" y="140529"/>
                  <a:pt x="2459740" y="161377"/>
                  <a:pt x="2699600" y="194169"/>
                </a:cubicBezTo>
                <a:cubicBezTo>
                  <a:pt x="2866144" y="217126"/>
                  <a:pt x="3034328" y="233053"/>
                  <a:pt x="3203214" y="214783"/>
                </a:cubicBezTo>
                <a:cubicBezTo>
                  <a:pt x="3211646" y="213845"/>
                  <a:pt x="3221250" y="210801"/>
                  <a:pt x="3228277" y="213845"/>
                </a:cubicBezTo>
                <a:cubicBezTo>
                  <a:pt x="3310262" y="248045"/>
                  <a:pt x="3399740" y="223449"/>
                  <a:pt x="3484768" y="244999"/>
                </a:cubicBezTo>
                <a:cubicBezTo>
                  <a:pt x="3462984" y="328154"/>
                  <a:pt x="3369523" y="321361"/>
                  <a:pt x="3316820" y="378984"/>
                </a:cubicBezTo>
                <a:cubicBezTo>
                  <a:pt x="3402785" y="401939"/>
                  <a:pt x="3480084" y="425129"/>
                  <a:pt x="3558554" y="442462"/>
                </a:cubicBezTo>
                <a:cubicBezTo>
                  <a:pt x="3641709" y="460733"/>
                  <a:pt x="3712214" y="510158"/>
                  <a:pt x="3793494" y="532176"/>
                </a:cubicBezTo>
                <a:cubicBezTo>
                  <a:pt x="3810829" y="536861"/>
                  <a:pt x="3831676" y="553257"/>
                  <a:pt x="3837766" y="569186"/>
                </a:cubicBezTo>
                <a:cubicBezTo>
                  <a:pt x="3857442" y="620719"/>
                  <a:pt x="4250260" y="765244"/>
                  <a:pt x="4203881" y="811154"/>
                </a:cubicBezTo>
                <a:cubicBezTo>
                  <a:pt x="4184673" y="830128"/>
                  <a:pt x="4159844" y="843714"/>
                  <a:pt x="4133843" y="862453"/>
                </a:cubicBezTo>
                <a:cubicBezTo>
                  <a:pt x="4172962" y="897823"/>
                  <a:pt x="4216998" y="913283"/>
                  <a:pt x="4263846" y="923823"/>
                </a:cubicBezTo>
                <a:cubicBezTo>
                  <a:pt x="4277901" y="927103"/>
                  <a:pt x="4291721" y="933661"/>
                  <a:pt x="4293126" y="949590"/>
                </a:cubicBezTo>
                <a:cubicBezTo>
                  <a:pt x="4294531" y="966220"/>
                  <a:pt x="4280242" y="972778"/>
                  <a:pt x="4268297" y="980509"/>
                </a:cubicBezTo>
                <a:cubicBezTo>
                  <a:pt x="4251666" y="991283"/>
                  <a:pt x="4235503" y="1000654"/>
                  <a:pt x="4214422" y="1002059"/>
                </a:cubicBezTo>
                <a:cubicBezTo>
                  <a:pt x="4179754" y="1004167"/>
                  <a:pt x="4163124" y="1034149"/>
                  <a:pt x="4142980" y="1056636"/>
                </a:cubicBezTo>
                <a:cubicBezTo>
                  <a:pt x="4131736" y="1069286"/>
                  <a:pt x="4126114" y="1094817"/>
                  <a:pt x="4145790" y="1099268"/>
                </a:cubicBezTo>
                <a:cubicBezTo>
                  <a:pt x="4193106" y="1110043"/>
                  <a:pt x="4189358" y="1141197"/>
                  <a:pt x="4188188" y="1176567"/>
                </a:cubicBezTo>
                <a:cubicBezTo>
                  <a:pt x="4186548" y="1220370"/>
                  <a:pt x="4158673" y="1240514"/>
                  <a:pt x="4124474" y="1257380"/>
                </a:cubicBezTo>
                <a:cubicBezTo>
                  <a:pt x="4112762" y="1263235"/>
                  <a:pt x="4096132" y="1263000"/>
                  <a:pt x="4091680" y="1281271"/>
                </a:cubicBezTo>
                <a:cubicBezTo>
                  <a:pt x="4110888" y="1298606"/>
                  <a:pt x="4134312" y="1284551"/>
                  <a:pt x="4154926" y="1289469"/>
                </a:cubicBezTo>
                <a:cubicBezTo>
                  <a:pt x="4172025" y="1293452"/>
                  <a:pt x="4200368" y="1291344"/>
                  <a:pt x="4176944" y="1323200"/>
                </a:cubicBezTo>
                <a:cubicBezTo>
                  <a:pt x="4170150" y="1332335"/>
                  <a:pt x="4178114" y="1339363"/>
                  <a:pt x="4186782" y="1340066"/>
                </a:cubicBezTo>
                <a:cubicBezTo>
                  <a:pt x="4256117" y="1347327"/>
                  <a:pt x="4224260" y="1411743"/>
                  <a:pt x="4246513" y="1445708"/>
                </a:cubicBezTo>
                <a:cubicBezTo>
                  <a:pt x="4252602" y="1455076"/>
                  <a:pt x="4246044" y="1471239"/>
                  <a:pt x="4236440" y="1475221"/>
                </a:cubicBezTo>
                <a:cubicBezTo>
                  <a:pt x="4175069" y="1501456"/>
                  <a:pt x="4166637" y="1563998"/>
                  <a:pt x="4136888" y="1617873"/>
                </a:cubicBezTo>
                <a:cubicBezTo>
                  <a:pt x="4169214" y="1639188"/>
                  <a:pt x="4207863" y="1643873"/>
                  <a:pt x="4242764" y="1657693"/>
                </a:cubicBezTo>
                <a:cubicBezTo>
                  <a:pt x="4279072" y="1672216"/>
                  <a:pt x="4279072" y="1682991"/>
                  <a:pt x="4249089" y="1725153"/>
                </a:cubicBezTo>
                <a:cubicBezTo>
                  <a:pt x="4327090" y="1734290"/>
                  <a:pt x="4327090" y="1734290"/>
                  <a:pt x="4302964" y="1800579"/>
                </a:cubicBezTo>
                <a:cubicBezTo>
                  <a:pt x="4368318" y="1806669"/>
                  <a:pt x="4411417" y="1838057"/>
                  <a:pt x="4421488" y="1906689"/>
                </a:cubicBezTo>
                <a:cubicBezTo>
                  <a:pt x="4426408" y="1939951"/>
                  <a:pt x="4455922" y="1955644"/>
                  <a:pt x="4488714" y="1977897"/>
                </a:cubicBezTo>
                <a:cubicBezTo>
                  <a:pt x="4447958" y="1999448"/>
                  <a:pt x="4420318" y="2044421"/>
                  <a:pt x="4372767" y="1996870"/>
                </a:cubicBezTo>
                <a:cubicBezTo>
                  <a:pt x="4355434" y="1979537"/>
                  <a:pt x="4357072" y="2001555"/>
                  <a:pt x="4354731" y="2007880"/>
                </a:cubicBezTo>
                <a:cubicBezTo>
                  <a:pt x="4349110" y="2023339"/>
                  <a:pt x="4360820" y="2033646"/>
                  <a:pt x="4368551" y="2045357"/>
                </a:cubicBezTo>
                <a:cubicBezTo>
                  <a:pt x="4376046" y="2057070"/>
                  <a:pt x="4384948" y="2069484"/>
                  <a:pt x="4387056" y="2082603"/>
                </a:cubicBezTo>
                <a:cubicBezTo>
                  <a:pt x="4388460" y="2091738"/>
                  <a:pt x="4381668" y="2105088"/>
                  <a:pt x="4374173" y="2111882"/>
                </a:cubicBezTo>
                <a:cubicBezTo>
                  <a:pt x="4334820" y="2147720"/>
                  <a:pt x="4358244" y="2228299"/>
                  <a:pt x="4283756" y="2238606"/>
                </a:cubicBezTo>
                <a:cubicBezTo>
                  <a:pt x="4250260" y="2243289"/>
                  <a:pt x="4234098" y="2272804"/>
                  <a:pt x="4209503" y="2288966"/>
                </a:cubicBezTo>
                <a:cubicBezTo>
                  <a:pt x="4124006" y="2345418"/>
                  <a:pt x="4066851" y="2418032"/>
                  <a:pt x="4040383" y="2517817"/>
                </a:cubicBezTo>
                <a:cubicBezTo>
                  <a:pt x="4033122" y="2545457"/>
                  <a:pt x="4005246" y="2567711"/>
                  <a:pt x="3987210" y="2592071"/>
                </a:cubicBezTo>
                <a:cubicBezTo>
                  <a:pt x="3995878" y="2609873"/>
                  <a:pt x="4043193" y="2571458"/>
                  <a:pt x="4026563" y="2618305"/>
                </a:cubicBezTo>
                <a:cubicBezTo>
                  <a:pt x="4013914" y="2653442"/>
                  <a:pt x="3981588" y="2675226"/>
                  <a:pt x="3951137" y="2696074"/>
                </a:cubicBezTo>
                <a:cubicBezTo>
                  <a:pt x="3916470" y="2719731"/>
                  <a:pt x="3878055" y="2738704"/>
                  <a:pt x="3862360" y="2782506"/>
                </a:cubicBezTo>
                <a:cubicBezTo>
                  <a:pt x="3859081" y="2791877"/>
                  <a:pt x="3848540" y="2801714"/>
                  <a:pt x="3839172" y="2805463"/>
                </a:cubicBezTo>
                <a:cubicBezTo>
                  <a:pt x="3350549" y="3576343"/>
                  <a:pt x="2147734" y="3581495"/>
                  <a:pt x="2009066" y="3576107"/>
                </a:cubicBezTo>
                <a:cubicBezTo>
                  <a:pt x="1841116" y="3569315"/>
                  <a:pt x="1682302" y="3521764"/>
                  <a:pt x="1526534" y="3462502"/>
                </a:cubicBezTo>
                <a:cubicBezTo>
                  <a:pt x="1460712" y="3437439"/>
                  <a:pt x="1399577" y="3401835"/>
                  <a:pt x="1335628" y="3374195"/>
                </a:cubicBezTo>
                <a:cubicBezTo>
                  <a:pt x="1247321" y="3336013"/>
                  <a:pt x="1179158" y="3263165"/>
                  <a:pt x="1091084" y="3232479"/>
                </a:cubicBezTo>
                <a:cubicBezTo>
                  <a:pt x="1000434" y="3200857"/>
                  <a:pt x="922901" y="3143000"/>
                  <a:pt x="829673" y="3118405"/>
                </a:cubicBezTo>
                <a:cubicBezTo>
                  <a:pt x="780484" y="3105288"/>
                  <a:pt x="732933" y="3081631"/>
                  <a:pt x="740662" y="3013935"/>
                </a:cubicBezTo>
                <a:cubicBezTo>
                  <a:pt x="742771" y="2994727"/>
                  <a:pt x="729888" y="2979034"/>
                  <a:pt x="709509" y="2984656"/>
                </a:cubicBezTo>
                <a:cubicBezTo>
                  <a:pt x="670626" y="2995196"/>
                  <a:pt x="653058" y="2967321"/>
                  <a:pt x="631507" y="2946474"/>
                </a:cubicBezTo>
                <a:cubicBezTo>
                  <a:pt x="593093" y="2909465"/>
                  <a:pt x="556552" y="2870113"/>
                  <a:pt x="495415" y="2864022"/>
                </a:cubicBezTo>
                <a:cubicBezTo>
                  <a:pt x="507126" y="2834976"/>
                  <a:pt x="527037" y="2839193"/>
                  <a:pt x="545308" y="2845283"/>
                </a:cubicBezTo>
                <a:cubicBezTo>
                  <a:pt x="593327" y="2861212"/>
                  <a:pt x="640877" y="2879248"/>
                  <a:pt x="688896" y="2895176"/>
                </a:cubicBezTo>
                <a:cubicBezTo>
                  <a:pt x="720284" y="2905483"/>
                  <a:pt x="751438" y="2920006"/>
                  <a:pt x="793367" y="2908527"/>
                </a:cubicBezTo>
                <a:cubicBezTo>
                  <a:pt x="757294" y="2849968"/>
                  <a:pt x="695923" y="2839427"/>
                  <a:pt x="646265" y="2821391"/>
                </a:cubicBezTo>
                <a:cubicBezTo>
                  <a:pt x="584192" y="2798670"/>
                  <a:pt x="547651" y="2755803"/>
                  <a:pt x="503847" y="2708019"/>
                </a:cubicBezTo>
                <a:cubicBezTo>
                  <a:pt x="549524" y="2696541"/>
                  <a:pt x="577867" y="2731678"/>
                  <a:pt x="613705" y="2729803"/>
                </a:cubicBezTo>
                <a:cubicBezTo>
                  <a:pt x="615580" y="2723714"/>
                  <a:pt x="618859" y="2714813"/>
                  <a:pt x="618390" y="2714577"/>
                </a:cubicBezTo>
                <a:cubicBezTo>
                  <a:pt x="559831" y="2688343"/>
                  <a:pt x="532425" y="2639153"/>
                  <a:pt x="523289" y="2579656"/>
                </a:cubicBezTo>
                <a:cubicBezTo>
                  <a:pt x="518605" y="2548972"/>
                  <a:pt x="497289" y="2539368"/>
                  <a:pt x="476207" y="2525313"/>
                </a:cubicBezTo>
                <a:cubicBezTo>
                  <a:pt x="402656" y="2475421"/>
                  <a:pt x="324889" y="2430213"/>
                  <a:pt x="264455" y="2361581"/>
                </a:cubicBezTo>
                <a:cubicBezTo>
                  <a:pt x="334259" y="2370716"/>
                  <a:pt x="390242" y="2415455"/>
                  <a:pt x="465433" y="2434663"/>
                </a:cubicBezTo>
                <a:cubicBezTo>
                  <a:pt x="405702" y="2359238"/>
                  <a:pt x="328402" y="2321058"/>
                  <a:pt x="257897" y="2275380"/>
                </a:cubicBezTo>
                <a:cubicBezTo>
                  <a:pt x="225806" y="2254533"/>
                  <a:pt x="196059" y="2227830"/>
                  <a:pt x="157174" y="2216586"/>
                </a:cubicBezTo>
                <a:cubicBezTo>
                  <a:pt x="143354" y="2212604"/>
                  <a:pt x="120633" y="2204172"/>
                  <a:pt x="131643" y="2181919"/>
                </a:cubicBezTo>
                <a:cubicBezTo>
                  <a:pt x="141011" y="2163415"/>
                  <a:pt x="159516" y="2169035"/>
                  <a:pt x="176382" y="2174423"/>
                </a:cubicBezTo>
                <a:cubicBezTo>
                  <a:pt x="216905" y="2187776"/>
                  <a:pt x="258834" y="2188009"/>
                  <a:pt x="313646" y="2187776"/>
                </a:cubicBezTo>
                <a:cubicBezTo>
                  <a:pt x="267735" y="2126639"/>
                  <a:pt x="183643" y="2144910"/>
                  <a:pt x="144292" y="2080728"/>
                </a:cubicBezTo>
                <a:cubicBezTo>
                  <a:pt x="193481" y="2069484"/>
                  <a:pt x="231428" y="2092674"/>
                  <a:pt x="271249" y="2097124"/>
                </a:cubicBezTo>
                <a:cubicBezTo>
                  <a:pt x="307321" y="2101106"/>
                  <a:pt x="316222" y="2090332"/>
                  <a:pt x="307790" y="2054961"/>
                </a:cubicBezTo>
                <a:cubicBezTo>
                  <a:pt x="294673" y="1999915"/>
                  <a:pt x="314349" y="1971806"/>
                  <a:pt x="366818" y="1986798"/>
                </a:cubicBezTo>
                <a:cubicBezTo>
                  <a:pt x="415539" y="2000852"/>
                  <a:pt x="420692" y="1980240"/>
                  <a:pt x="407575" y="1948852"/>
                </a:cubicBezTo>
                <a:cubicBezTo>
                  <a:pt x="388836" y="1903176"/>
                  <a:pt x="410151" y="1867805"/>
                  <a:pt x="424674" y="1829390"/>
                </a:cubicBezTo>
                <a:cubicBezTo>
                  <a:pt x="446928" y="1770831"/>
                  <a:pt x="437558" y="1742253"/>
                  <a:pt x="389539" y="1698685"/>
                </a:cubicBezTo>
                <a:cubicBezTo>
                  <a:pt x="362602" y="1674323"/>
                  <a:pt x="333557" y="1653711"/>
                  <a:pt x="294438" y="1632630"/>
                </a:cubicBezTo>
                <a:cubicBezTo>
                  <a:pt x="384620" y="1621152"/>
                  <a:pt x="289988" y="1582503"/>
                  <a:pt x="321844" y="1558376"/>
                </a:cubicBezTo>
                <a:cubicBezTo>
                  <a:pt x="385557" y="1548538"/>
                  <a:pt x="437558" y="1625368"/>
                  <a:pt x="524227" y="1603350"/>
                </a:cubicBezTo>
                <a:cubicBezTo>
                  <a:pt x="417179" y="1536825"/>
                  <a:pt x="298889" y="1515041"/>
                  <a:pt x="221356" y="1426500"/>
                </a:cubicBezTo>
                <a:cubicBezTo>
                  <a:pt x="239158" y="1406355"/>
                  <a:pt x="256960" y="1425094"/>
                  <a:pt x="272186" y="1417599"/>
                </a:cubicBezTo>
                <a:cubicBezTo>
                  <a:pt x="271717" y="1412914"/>
                  <a:pt x="272889" y="1405886"/>
                  <a:pt x="270077" y="1403779"/>
                </a:cubicBezTo>
                <a:cubicBezTo>
                  <a:pt x="212221" y="1355525"/>
                  <a:pt x="211283" y="1354355"/>
                  <a:pt x="273356" y="1318749"/>
                </a:cubicBezTo>
                <a:cubicBezTo>
                  <a:pt x="295141" y="1306335"/>
                  <a:pt x="293267" y="1295325"/>
                  <a:pt x="281790" y="1279632"/>
                </a:cubicBezTo>
                <a:cubicBezTo>
                  <a:pt x="273590" y="1268622"/>
                  <a:pt x="263753" y="1258784"/>
                  <a:pt x="268438" y="1234657"/>
                </a:cubicBezTo>
                <a:cubicBezTo>
                  <a:pt x="302402" y="1265578"/>
                  <a:pt x="466603" y="1255505"/>
                  <a:pt x="495649" y="1252226"/>
                </a:cubicBezTo>
                <a:cubicBezTo>
                  <a:pt x="528208" y="1248713"/>
                  <a:pt x="560299" y="1233721"/>
                  <a:pt x="594497" y="1241919"/>
                </a:cubicBezTo>
                <a:cubicBezTo>
                  <a:pt x="621903" y="1248479"/>
                  <a:pt x="748860" y="1311957"/>
                  <a:pt x="766898" y="1239109"/>
                </a:cubicBezTo>
                <a:cubicBezTo>
                  <a:pt x="767835" y="1235595"/>
                  <a:pt x="819132" y="1243794"/>
                  <a:pt x="846773" y="1247776"/>
                </a:cubicBezTo>
                <a:cubicBezTo>
                  <a:pt x="871134" y="1251055"/>
                  <a:pt x="898540" y="1265578"/>
                  <a:pt x="914936" y="1236532"/>
                </a:cubicBezTo>
                <a:cubicBezTo>
                  <a:pt x="924540" y="1219433"/>
                  <a:pt x="884954" y="1186405"/>
                  <a:pt x="849584" y="1183594"/>
                </a:cubicBezTo>
                <a:cubicBezTo>
                  <a:pt x="818898" y="1181017"/>
                  <a:pt x="786807" y="1177269"/>
                  <a:pt x="757528" y="1184296"/>
                </a:cubicBezTo>
                <a:cubicBezTo>
                  <a:pt x="721456" y="1192730"/>
                  <a:pt x="702014" y="1179144"/>
                  <a:pt x="691941" y="1149864"/>
                </a:cubicBezTo>
                <a:cubicBezTo>
                  <a:pt x="680698" y="1117539"/>
                  <a:pt x="659147" y="1102547"/>
                  <a:pt x="629400" y="1087555"/>
                </a:cubicBezTo>
                <a:cubicBezTo>
                  <a:pt x="557253" y="1051250"/>
                  <a:pt x="487920" y="1009321"/>
                  <a:pt x="408747" y="988239"/>
                </a:cubicBezTo>
                <a:cubicBezTo>
                  <a:pt x="393052" y="984022"/>
                  <a:pt x="375719" y="978400"/>
                  <a:pt x="368458" y="950527"/>
                </a:cubicBezTo>
                <a:cubicBezTo>
                  <a:pt x="582786" y="992220"/>
                  <a:pt x="778141" y="1100908"/>
                  <a:pt x="999262" y="1094583"/>
                </a:cubicBezTo>
                <a:cubicBezTo>
                  <a:pt x="938829" y="1060149"/>
                  <a:pt x="868792" y="1058276"/>
                  <a:pt x="804376" y="1034149"/>
                </a:cubicBezTo>
                <a:cubicBezTo>
                  <a:pt x="850053" y="1016113"/>
                  <a:pt x="892918" y="1034852"/>
                  <a:pt x="936252" y="1045159"/>
                </a:cubicBezTo>
                <a:cubicBezTo>
                  <a:pt x="972559" y="1053591"/>
                  <a:pt x="1005353" y="1054997"/>
                  <a:pt x="1009335" y="1004636"/>
                </a:cubicBezTo>
                <a:cubicBezTo>
                  <a:pt x="1007929" y="1001356"/>
                  <a:pt x="1008163" y="997141"/>
                  <a:pt x="1008398" y="993158"/>
                </a:cubicBezTo>
                <a:cubicBezTo>
                  <a:pt x="996216" y="972311"/>
                  <a:pt x="977244" y="961536"/>
                  <a:pt x="954757" y="955445"/>
                </a:cubicBezTo>
                <a:cubicBezTo>
                  <a:pt x="941171" y="951697"/>
                  <a:pt x="923135" y="946075"/>
                  <a:pt x="923368" y="931085"/>
                </a:cubicBezTo>
                <a:cubicBezTo>
                  <a:pt x="924071" y="875570"/>
                  <a:pt x="880738" y="859407"/>
                  <a:pt x="837403" y="843245"/>
                </a:cubicBezTo>
                <a:cubicBezTo>
                  <a:pt x="861530" y="815605"/>
                  <a:pt x="880503" y="835983"/>
                  <a:pt x="898774" y="833876"/>
                </a:cubicBezTo>
                <a:cubicBezTo>
                  <a:pt x="910720" y="832470"/>
                  <a:pt x="921495" y="829894"/>
                  <a:pt x="921495" y="815605"/>
                </a:cubicBezTo>
                <a:cubicBezTo>
                  <a:pt x="921729" y="803658"/>
                  <a:pt x="916107" y="790072"/>
                  <a:pt x="904396" y="789839"/>
                </a:cubicBezTo>
                <a:cubicBezTo>
                  <a:pt x="831079" y="787730"/>
                  <a:pt x="790556" y="710900"/>
                  <a:pt x="714428" y="710666"/>
                </a:cubicBezTo>
                <a:cubicBezTo>
                  <a:pt x="668986" y="710666"/>
                  <a:pt x="738086" y="667332"/>
                  <a:pt x="699672" y="649295"/>
                </a:cubicBezTo>
                <a:cubicBezTo>
                  <a:pt x="691238" y="645313"/>
                  <a:pt x="721690" y="639224"/>
                  <a:pt x="735276" y="640160"/>
                </a:cubicBezTo>
                <a:cubicBezTo>
                  <a:pt x="748627" y="641097"/>
                  <a:pt x="760573" y="652574"/>
                  <a:pt x="776736" y="644376"/>
                </a:cubicBezTo>
                <a:cubicBezTo>
                  <a:pt x="785637" y="615097"/>
                  <a:pt x="762682" y="604322"/>
                  <a:pt x="743708" y="596123"/>
                </a:cubicBezTo>
                <a:cubicBezTo>
                  <a:pt x="699905" y="577150"/>
                  <a:pt x="657274" y="554195"/>
                  <a:pt x="609255" y="547401"/>
                </a:cubicBezTo>
                <a:cubicBezTo>
                  <a:pt x="592156" y="545059"/>
                  <a:pt x="633850" y="513671"/>
                  <a:pt x="642048" y="502662"/>
                </a:cubicBezTo>
                <a:cubicBezTo>
                  <a:pt x="448801" y="386949"/>
                  <a:pt x="216437" y="392804"/>
                  <a:pt x="0" y="299342"/>
                </a:cubicBezTo>
                <a:cubicBezTo>
                  <a:pt x="47785" y="281073"/>
                  <a:pt x="82921" y="294424"/>
                  <a:pt x="115480" y="297235"/>
                </a:cubicBezTo>
                <a:cubicBezTo>
                  <a:pt x="196760" y="304261"/>
                  <a:pt x="277105" y="318784"/>
                  <a:pt x="358151" y="327451"/>
                </a:cubicBezTo>
                <a:cubicBezTo>
                  <a:pt x="397971" y="331667"/>
                  <a:pt x="434981" y="347596"/>
                  <a:pt x="479486" y="322299"/>
                </a:cubicBezTo>
                <a:cubicBezTo>
                  <a:pt x="509235" y="305433"/>
                  <a:pt x="556786" y="323703"/>
                  <a:pt x="593327" y="338695"/>
                </a:cubicBezTo>
                <a:cubicBezTo>
                  <a:pt x="623543" y="351109"/>
                  <a:pt x="652355" y="354388"/>
                  <a:pt x="692410" y="338695"/>
                </a:cubicBezTo>
                <a:cubicBezTo>
                  <a:pt x="656103" y="329091"/>
                  <a:pt x="628228" y="320659"/>
                  <a:pt x="599651" y="314802"/>
                </a:cubicBezTo>
                <a:cubicBezTo>
                  <a:pt x="576930" y="310118"/>
                  <a:pt x="631040" y="291144"/>
                  <a:pt x="658679" y="293487"/>
                </a:cubicBezTo>
                <a:cubicBezTo>
                  <a:pt x="697329" y="296766"/>
                  <a:pt x="675545" y="284586"/>
                  <a:pt x="668986" y="267720"/>
                </a:cubicBezTo>
                <a:cubicBezTo>
                  <a:pt x="661959" y="249684"/>
                  <a:pt x="682806" y="244063"/>
                  <a:pt x="695923" y="247810"/>
                </a:cubicBezTo>
                <a:cubicBezTo>
                  <a:pt x="746284" y="262568"/>
                  <a:pt x="796411" y="236567"/>
                  <a:pt x="848413" y="257649"/>
                </a:cubicBezTo>
                <a:cubicBezTo>
                  <a:pt x="835295" y="205647"/>
                  <a:pt x="806952" y="182926"/>
                  <a:pt x="747690" y="175664"/>
                </a:cubicBezTo>
                <a:cubicBezTo>
                  <a:pt x="725437" y="172854"/>
                  <a:pt x="702248" y="177070"/>
                  <a:pt x="683040" y="162078"/>
                </a:cubicBezTo>
                <a:cubicBezTo>
                  <a:pt x="672030" y="153413"/>
                  <a:pt x="659616" y="143106"/>
                  <a:pt x="668283" y="127177"/>
                </a:cubicBezTo>
                <a:cubicBezTo>
                  <a:pt x="674373" y="115933"/>
                  <a:pt x="687491" y="115933"/>
                  <a:pt x="698266" y="119682"/>
                </a:cubicBezTo>
                <a:cubicBezTo>
                  <a:pt x="746519" y="136313"/>
                  <a:pt x="796880" y="142403"/>
                  <a:pt x="847241" y="148494"/>
                </a:cubicBezTo>
                <a:cubicBezTo>
                  <a:pt x="854972" y="149430"/>
                  <a:pt x="863637" y="152476"/>
                  <a:pt x="872305" y="137015"/>
                </a:cubicBezTo>
                <a:cubicBezTo>
                  <a:pt x="778141" y="111951"/>
                  <a:pt x="688662" y="76347"/>
                  <a:pt x="591921" y="62527"/>
                </a:cubicBezTo>
                <a:cubicBezTo>
                  <a:pt x="593327" y="55969"/>
                  <a:pt x="594732" y="49410"/>
                  <a:pt x="596138" y="42852"/>
                </a:cubicBezTo>
                <a:cubicBezTo>
                  <a:pt x="671796" y="52220"/>
                  <a:pt x="747456" y="61590"/>
                  <a:pt x="843025" y="73303"/>
                </a:cubicBezTo>
                <a:cubicBezTo>
                  <a:pt x="784231" y="36058"/>
                  <a:pt x="728717" y="48473"/>
                  <a:pt x="685149" y="15446"/>
                </a:cubicBezTo>
                <a:cubicBezTo>
                  <a:pt x="693347" y="2914"/>
                  <a:pt x="703244" y="-249"/>
                  <a:pt x="713492" y="15"/>
                </a:cubicBezTo>
                <a:close/>
              </a:path>
            </a:pathLst>
          </a:custGeom>
        </p:spPr>
      </p:pic>
    </p:spTree>
    <p:extLst>
      <p:ext uri="{BB962C8B-B14F-4D97-AF65-F5344CB8AC3E}">
        <p14:creationId xmlns:p14="http://schemas.microsoft.com/office/powerpoint/2010/main" val="173626433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9A24BD2-5E3E-685A-2C26-77BC56856952}"/>
              </a:ext>
            </a:extLst>
          </p:cNvPr>
          <p:cNvSpPr>
            <a:spLocks noGrp="1"/>
          </p:cNvSpPr>
          <p:nvPr>
            <p:ph type="title"/>
          </p:nvPr>
        </p:nvSpPr>
        <p:spPr>
          <a:xfrm>
            <a:off x="306239" y="643467"/>
            <a:ext cx="5786336" cy="5754299"/>
          </a:xfrm>
        </p:spPr>
        <p:txBody>
          <a:bodyPr>
            <a:normAutofit/>
          </a:bodyPr>
          <a:lstStyle/>
          <a:p>
            <a:r>
              <a:rPr lang="en-US" sz="6000" b="1" i="1" u="sng" dirty="0">
                <a:cs typeface="Calibri Light"/>
              </a:rPr>
              <a:t>EMPATHEY MAP</a:t>
            </a:r>
          </a:p>
        </p:txBody>
      </p:sp>
      <p:pic>
        <p:nvPicPr>
          <p:cNvPr id="4" name="Content Placeholder 3" descr="A screenshot of a computer screen&#10;&#10;Description automatically generated">
            <a:extLst>
              <a:ext uri="{FF2B5EF4-FFF2-40B4-BE49-F238E27FC236}">
                <a16:creationId xmlns:a16="http://schemas.microsoft.com/office/drawing/2014/main" id="{C3FEF866-F69E-9E3C-0F17-D451C968878C}"/>
              </a:ext>
            </a:extLst>
          </p:cNvPr>
          <p:cNvPicPr>
            <a:picLocks noChangeAspect="1"/>
          </p:cNvPicPr>
          <p:nvPr/>
        </p:nvPicPr>
        <p:blipFill>
          <a:blip r:embed="rId2"/>
          <a:stretch>
            <a:fillRect/>
          </a:stretch>
        </p:blipFill>
        <p:spPr>
          <a:xfrm>
            <a:off x="6340911" y="366979"/>
            <a:ext cx="5207622" cy="5721065"/>
          </a:xfrm>
          <a:prstGeom prst="rect">
            <a:avLst/>
          </a:prstGeom>
        </p:spPr>
      </p:pic>
    </p:spTree>
    <p:extLst>
      <p:ext uri="{BB962C8B-B14F-4D97-AF65-F5344CB8AC3E}">
        <p14:creationId xmlns:p14="http://schemas.microsoft.com/office/powerpoint/2010/main" val="12690793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97531A-9D74-3FF1-6E14-76187C0214C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1" u="sng" kern="1200">
                <a:solidFill>
                  <a:schemeClr val="bg1"/>
                </a:solidFill>
                <a:latin typeface="+mj-lt"/>
                <a:ea typeface="+mj-ea"/>
                <a:cs typeface="+mj-cs"/>
              </a:rPr>
              <a:t>BRAISTORING:</a:t>
            </a:r>
          </a:p>
        </p:txBody>
      </p:sp>
      <p:pic>
        <p:nvPicPr>
          <p:cNvPr id="4" name="Content Placeholder 3" descr="A screenshot of a brochure&#10;&#10;Description automatically generated">
            <a:extLst>
              <a:ext uri="{FF2B5EF4-FFF2-40B4-BE49-F238E27FC236}">
                <a16:creationId xmlns:a16="http://schemas.microsoft.com/office/drawing/2014/main" id="{07967650-3F52-14CE-6428-7145C15E8F8B}"/>
              </a:ext>
            </a:extLst>
          </p:cNvPr>
          <p:cNvPicPr>
            <a:picLocks noGrp="1" noChangeAspect="1"/>
          </p:cNvPicPr>
          <p:nvPr>
            <p:ph idx="1"/>
          </p:nvPr>
        </p:nvPicPr>
        <p:blipFill>
          <a:blip r:embed="rId2"/>
          <a:stretch>
            <a:fillRect/>
          </a:stretch>
        </p:blipFill>
        <p:spPr>
          <a:xfrm>
            <a:off x="643467" y="2059359"/>
            <a:ext cx="10905066" cy="3625934"/>
          </a:xfrm>
          <a:prstGeom prst="rect">
            <a:avLst/>
          </a:prstGeom>
        </p:spPr>
      </p:pic>
    </p:spTree>
    <p:extLst>
      <p:ext uri="{BB962C8B-B14F-4D97-AF65-F5344CB8AC3E}">
        <p14:creationId xmlns:p14="http://schemas.microsoft.com/office/powerpoint/2010/main" val="37861362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lowchart: Document 1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94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329EB-EDBA-AB04-E893-267129123E98}"/>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a:solidFill>
                  <a:srgbClr val="FFFFFF"/>
                </a:solidFill>
                <a:latin typeface="+mj-lt"/>
                <a:ea typeface="+mj-ea"/>
                <a:cs typeface="+mj-cs"/>
              </a:rPr>
              <a:t>TECHNICAL ARCHITECTURE:</a:t>
            </a:r>
          </a:p>
        </p:txBody>
      </p:sp>
      <p:pic>
        <p:nvPicPr>
          <p:cNvPr id="4" name="Content Placeholder 3" descr="A diagram of two people&#10;&#10;Description automatically generated">
            <a:extLst>
              <a:ext uri="{FF2B5EF4-FFF2-40B4-BE49-F238E27FC236}">
                <a16:creationId xmlns:a16="http://schemas.microsoft.com/office/drawing/2014/main" id="{4F3C8515-601F-3EEC-D6F1-CC24764D8124}"/>
              </a:ext>
            </a:extLst>
          </p:cNvPr>
          <p:cNvPicPr>
            <a:picLocks noGrp="1" noChangeAspect="1"/>
          </p:cNvPicPr>
          <p:nvPr>
            <p:ph idx="1"/>
          </p:nvPr>
        </p:nvPicPr>
        <p:blipFill>
          <a:blip r:embed="rId2"/>
          <a:stretch>
            <a:fillRect/>
          </a:stretch>
        </p:blipFill>
        <p:spPr>
          <a:xfrm>
            <a:off x="4373012" y="640080"/>
            <a:ext cx="7017378" cy="5578816"/>
          </a:xfrm>
          <a:prstGeom prst="rect">
            <a:avLst/>
          </a:prstGeom>
        </p:spPr>
      </p:pic>
    </p:spTree>
    <p:extLst>
      <p:ext uri="{BB962C8B-B14F-4D97-AF65-F5344CB8AC3E}">
        <p14:creationId xmlns:p14="http://schemas.microsoft.com/office/powerpoint/2010/main" val="18449393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BACHELOR OF SCIENCE IN MATHEMATICS</vt:lpstr>
      <vt:lpstr>UNVEILING MARKET INSIGHTS</vt:lpstr>
      <vt:lpstr>UNVEILING MARKET INSIGHTS</vt:lpstr>
      <vt:lpstr>INTRODUCTION:</vt:lpstr>
      <vt:lpstr>OVERVIEW:</vt:lpstr>
      <vt:lpstr>PURPOSE:</vt:lpstr>
      <vt:lpstr>EMPATHEY MAP</vt:lpstr>
      <vt:lpstr>BRAISTORING:</vt:lpstr>
      <vt:lpstr>TECHNICAL ARCHITECTURE:</vt:lpstr>
      <vt:lpstr>VISUALIZATIONS</vt:lpstr>
      <vt:lpstr> Milk Kpi:</vt:lpstr>
      <vt:lpstr> Grocery Kpi:</vt:lpstr>
      <vt:lpstr>Fresh Kpi:</vt:lpstr>
      <vt:lpstr>Region Wise Detergent Paper And Grocery:</vt:lpstr>
      <vt:lpstr>Region Wise Milk:</vt:lpstr>
      <vt:lpstr>Channel Wise Delicassen And Frozen:</vt:lpstr>
      <vt:lpstr>Region Wise Delicassen</vt:lpstr>
      <vt:lpstr>Region Wise Delicassen and Detergent Paper</vt:lpstr>
      <vt:lpstr>Dashboard</vt:lpstr>
      <vt:lpstr>Dashboard</vt:lpstr>
      <vt:lpstr>Story:</vt:lpstr>
      <vt:lpstr>STORY</vt:lpstr>
      <vt:lpstr>ADVANTAGES AND DISADVANTAGES</vt:lpstr>
      <vt:lpstr>APPLICATIONS:</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861</cp:revision>
  <dcterms:created xsi:type="dcterms:W3CDTF">2023-10-31T16:51:19Z</dcterms:created>
  <dcterms:modified xsi:type="dcterms:W3CDTF">2023-11-01T15:05:50Z</dcterms:modified>
</cp:coreProperties>
</file>